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1" r:id="rId5"/>
    <p:sldId id="262" r:id="rId6"/>
    <p:sldId id="263" r:id="rId7"/>
    <p:sldId id="264" r:id="rId8"/>
    <p:sldId id="265" r:id="rId9"/>
    <p:sldId id="266" r:id="rId10"/>
    <p:sldId id="267" r:id="rId11"/>
    <p:sldId id="268" r:id="rId12"/>
    <p:sldId id="269" r:id="rId13"/>
    <p:sldId id="270" r:id="rId14"/>
    <p:sldId id="272" r:id="rId15"/>
    <p:sldId id="271" r:id="rId16"/>
    <p:sldId id="260"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4660"/>
  </p:normalViewPr>
  <p:slideViewPr>
    <p:cSldViewPr>
      <p:cViewPr varScale="1">
        <p:scale>
          <a:sx n="69" d="100"/>
          <a:sy n="69" d="100"/>
        </p:scale>
        <p:origin x="-146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3/10/2015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3/10/2015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3/10/2015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3/10/2015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3/10/2015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3/10/2015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63762"/>
          </a:xfrm>
        </p:spPr>
        <p:txBody>
          <a:bodyPr>
            <a:normAutofit/>
          </a:bodyPr>
          <a:lstStyle/>
          <a:p>
            <a:r>
              <a:rPr lang="ru-RU" sz="2800" b="1" u="sng" dirty="0" smtClean="0"/>
              <a:t>Тема лекции</a:t>
            </a:r>
            <a:r>
              <a:rPr lang="ru-RU" sz="2800" b="1" dirty="0" smtClean="0"/>
              <a:t>:</a:t>
            </a:r>
            <a:r>
              <a:rPr lang="ru-RU" sz="2800" dirty="0" smtClean="0"/>
              <a:t> </a:t>
            </a:r>
            <a:r>
              <a:rPr lang="ru-RU" sz="2800" b="1" dirty="0" smtClean="0"/>
              <a:t>Способы передачи и обработки 	  		сигналов в системах ПДС</a:t>
            </a:r>
            <a:endParaRPr lang="ru-RU" sz="2800" b="1" dirty="0"/>
          </a:p>
        </p:txBody>
      </p:sp>
      <p:sp>
        <p:nvSpPr>
          <p:cNvPr id="3" name="Содержимое 2"/>
          <p:cNvSpPr>
            <a:spLocks noGrp="1"/>
          </p:cNvSpPr>
          <p:nvPr>
            <p:ph idx="1"/>
          </p:nvPr>
        </p:nvSpPr>
        <p:spPr>
          <a:xfrm>
            <a:off x="457200" y="2514600"/>
            <a:ext cx="8229600" cy="3611563"/>
          </a:xfrm>
        </p:spPr>
        <p:txBody>
          <a:bodyPr/>
          <a:lstStyle/>
          <a:p>
            <a:r>
              <a:rPr lang="ru-RU" b="1" u="sng" dirty="0" smtClean="0"/>
              <a:t>Учебные вопросы</a:t>
            </a:r>
            <a:r>
              <a:rPr lang="ru-RU" b="1" dirty="0" smtClean="0"/>
              <a:t>:</a:t>
            </a:r>
            <a:r>
              <a:rPr lang="ru-RU" dirty="0" smtClean="0"/>
              <a:t> </a:t>
            </a:r>
          </a:p>
          <a:p>
            <a:r>
              <a:rPr lang="ru-RU" dirty="0" smtClean="0"/>
              <a:t>1. Способы передачи и обработки сигналов в системах ПДС.</a:t>
            </a:r>
          </a:p>
          <a:p>
            <a:r>
              <a:rPr lang="ru-RU" dirty="0" smtClean="0"/>
              <a:t>2. Понятие о цепях стыка. </a:t>
            </a:r>
          </a:p>
          <a:p>
            <a:pPr>
              <a:buNone/>
            </a:pPr>
            <a:r>
              <a:rPr lang="ru-RU" dirty="0" smtClean="0"/>
              <a:t> </a:t>
            </a:r>
          </a:p>
          <a:p>
            <a:pPr>
              <a:buNone/>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15962"/>
          </a:xfrm>
        </p:spPr>
        <p:txBody>
          <a:bodyPr>
            <a:normAutofit fontScale="90000"/>
          </a:bodyPr>
          <a:lstStyle/>
          <a:p>
            <a:r>
              <a:rPr lang="ru-RU" sz="3200" dirty="0" smtClean="0"/>
              <a:t/>
            </a:r>
            <a:br>
              <a:rPr lang="ru-RU" sz="3200" dirty="0" smtClean="0"/>
            </a:br>
            <a:r>
              <a:rPr lang="ru-RU" sz="3200" b="1" dirty="0" smtClean="0"/>
              <a:t>Старт-стопный метод</a:t>
            </a:r>
            <a:br>
              <a:rPr lang="ru-RU" sz="3200" b="1" dirty="0" smtClean="0"/>
            </a:br>
            <a:endParaRPr lang="ru-RU" sz="3200" b="1" dirty="0"/>
          </a:p>
        </p:txBody>
      </p:sp>
      <p:sp>
        <p:nvSpPr>
          <p:cNvPr id="3" name="Содержимое 2"/>
          <p:cNvSpPr>
            <a:spLocks noGrp="1"/>
          </p:cNvSpPr>
          <p:nvPr>
            <p:ph idx="1"/>
          </p:nvPr>
        </p:nvSpPr>
        <p:spPr>
          <a:xfrm>
            <a:off x="0" y="1295400"/>
            <a:ext cx="9144000" cy="5562600"/>
          </a:xfrm>
        </p:spPr>
        <p:txBody>
          <a:bodyPr>
            <a:normAutofit lnSpcReduction="10000"/>
          </a:bodyPr>
          <a:lstStyle/>
          <a:p>
            <a:pPr algn="just">
              <a:buNone/>
            </a:pPr>
            <a:r>
              <a:rPr lang="ru-RU" dirty="0" smtClean="0"/>
              <a:t>	Простейшим методом, позволяющим на приёме отделить одну кодовую комбинацию от другой, является введение в состав каждой комбинации специальных элементов в начале и конце комбинации. Элемент, стоящий в начале кодовой комбинации, называется стартовым, а в конце — стоповым. Передаваемая таким образом последовательность называется стартстопной. Рассмотренный метод передачи относится к асинхронным, так как передачу любой кодовой комбинации можно начать в любой момент.</a:t>
            </a:r>
          </a:p>
          <a:p>
            <a:pPr>
              <a:buNone/>
            </a:pP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06562"/>
          </a:xfrm>
        </p:spPr>
        <p:txBody>
          <a:bodyPr>
            <a:normAutofit/>
          </a:bodyPr>
          <a:lstStyle/>
          <a:p>
            <a:r>
              <a:rPr lang="ru-RU" sz="3200" dirty="0" smtClean="0"/>
              <a:t/>
            </a:r>
            <a:br>
              <a:rPr lang="ru-RU" sz="3200" dirty="0" smtClean="0"/>
            </a:br>
            <a:r>
              <a:rPr lang="ru-RU" sz="3200" b="1" dirty="0" smtClean="0"/>
              <a:t>Многоканальная передача ДС</a:t>
            </a:r>
            <a:r>
              <a:rPr lang="ru-RU" sz="3200" dirty="0" smtClean="0"/>
              <a:t/>
            </a:r>
            <a:br>
              <a:rPr lang="ru-RU" sz="3200" dirty="0" smtClean="0"/>
            </a:br>
            <a:endParaRPr lang="ru-RU" sz="3200" dirty="0"/>
          </a:p>
        </p:txBody>
      </p:sp>
      <p:sp>
        <p:nvSpPr>
          <p:cNvPr id="3" name="Содержимое 2"/>
          <p:cNvSpPr>
            <a:spLocks noGrp="1"/>
          </p:cNvSpPr>
          <p:nvPr>
            <p:ph idx="1"/>
          </p:nvPr>
        </p:nvSpPr>
        <p:spPr>
          <a:xfrm>
            <a:off x="0" y="2209800"/>
            <a:ext cx="9144000" cy="4648200"/>
          </a:xfrm>
        </p:spPr>
        <p:txBody>
          <a:bodyPr/>
          <a:lstStyle/>
          <a:p>
            <a:pPr algn="just">
              <a:buNone/>
            </a:pPr>
            <a:r>
              <a:rPr lang="ru-RU" dirty="0" smtClean="0"/>
              <a:t>	Во многих случаях требуется обеспечить одновременную передачу сообщений от нескольких источников. При этом требуется осуществить на передаче объединение сигналов от различных источников, а на приёме — их разделение. Наиболее часто используются методы частотного и временного объединения (разделения) сигналов.</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ПДС с ЧРК</a:t>
            </a:r>
            <a:endParaRPr lang="ru-RU" b="1" dirty="0"/>
          </a:p>
        </p:txBody>
      </p:sp>
      <p:pic>
        <p:nvPicPr>
          <p:cNvPr id="4" name="Содержимое 3"/>
          <p:cNvPicPr>
            <a:picLocks noGrp="1"/>
          </p:cNvPicPr>
          <p:nvPr>
            <p:ph idx="1"/>
          </p:nvPr>
        </p:nvPicPr>
        <p:blipFill>
          <a:blip r:embed="rId2" cstate="print"/>
          <a:srcRect/>
          <a:stretch>
            <a:fillRect/>
          </a:stretch>
        </p:blipFill>
        <p:spPr bwMode="auto">
          <a:xfrm>
            <a:off x="0" y="1981200"/>
            <a:ext cx="91440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5162"/>
          </a:xfrm>
        </p:spPr>
        <p:txBody>
          <a:bodyPr/>
          <a:lstStyle/>
          <a:p>
            <a:r>
              <a:rPr lang="ru-RU" b="1" dirty="0" smtClean="0"/>
              <a:t>Организация ПДС с ЧРК</a:t>
            </a:r>
            <a:endParaRPr lang="ru-RU" b="1" dirty="0"/>
          </a:p>
        </p:txBody>
      </p:sp>
      <p:pic>
        <p:nvPicPr>
          <p:cNvPr id="4" name="Содержимое 3"/>
          <p:cNvPicPr>
            <a:picLocks noGrp="1"/>
          </p:cNvPicPr>
          <p:nvPr>
            <p:ph idx="1"/>
          </p:nvPr>
        </p:nvPicPr>
        <p:blipFill>
          <a:blip r:embed="rId2" cstate="print"/>
          <a:srcRect/>
          <a:stretch>
            <a:fillRect/>
          </a:stretch>
        </p:blipFill>
        <p:spPr bwMode="auto">
          <a:xfrm>
            <a:off x="0" y="2514600"/>
            <a:ext cx="91440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44562"/>
          </a:xfrm>
        </p:spPr>
        <p:txBody>
          <a:bodyPr/>
          <a:lstStyle/>
          <a:p>
            <a:r>
              <a:rPr lang="ru-RU" b="1" dirty="0" smtClean="0"/>
              <a:t>ПДС с ВРК</a:t>
            </a:r>
            <a:endParaRPr lang="ru-RU" b="1" dirty="0"/>
          </a:p>
        </p:txBody>
      </p:sp>
      <p:pic>
        <p:nvPicPr>
          <p:cNvPr id="6" name="Содержимое 5"/>
          <p:cNvPicPr>
            <a:picLocks noGrp="1"/>
          </p:cNvPicPr>
          <p:nvPr>
            <p:ph idx="1"/>
          </p:nvPr>
        </p:nvPicPr>
        <p:blipFill>
          <a:blip r:embed="rId2" cstate="print"/>
          <a:srcRect/>
          <a:stretch>
            <a:fillRect/>
          </a:stretch>
        </p:blipFill>
        <p:spPr bwMode="auto">
          <a:xfrm>
            <a:off x="0" y="1828800"/>
            <a:ext cx="9144000" cy="43434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15962"/>
          </a:xfrm>
        </p:spPr>
        <p:txBody>
          <a:bodyPr>
            <a:normAutofit/>
          </a:bodyPr>
          <a:lstStyle/>
          <a:p>
            <a:pPr marL="457200" indent="-457200"/>
            <a:r>
              <a:rPr lang="ru-RU" sz="2800" b="1" u="sng" dirty="0" smtClean="0"/>
              <a:t>Разделение сигналов ВРК при приёме</a:t>
            </a:r>
          </a:p>
        </p:txBody>
      </p:sp>
      <p:sp>
        <p:nvSpPr>
          <p:cNvPr id="3" name="Содержимое 2"/>
          <p:cNvSpPr>
            <a:spLocks noGrp="1"/>
          </p:cNvSpPr>
          <p:nvPr>
            <p:ph idx="1"/>
          </p:nvPr>
        </p:nvSpPr>
        <p:spPr>
          <a:xfrm>
            <a:off x="0" y="1066800"/>
            <a:ext cx="9144000" cy="5791200"/>
          </a:xfrm>
        </p:spPr>
        <p:txBody>
          <a:bodyPr>
            <a:normAutofit fontScale="77500" lnSpcReduction="20000"/>
          </a:bodyPr>
          <a:lstStyle/>
          <a:p>
            <a:pPr algn="just">
              <a:buNone/>
            </a:pPr>
            <a:r>
              <a:rPr lang="ru-RU" dirty="0" smtClean="0"/>
              <a:t>	</a:t>
            </a:r>
            <a:r>
              <a:rPr lang="ru-RU" sz="3400" dirty="0" smtClean="0"/>
              <a:t>При временном разделении сигналов на приёме необходимо правильно распределить единичные элементы между получателями сообщений. Пусть в групповом, в данном случае дискретном, канале передаётся последовательность ... (101) (101) (100) ..., где скобками показаны циклы временного объединения элементов. В каждом цикле временного объединения первый элемент (</a:t>
            </a:r>
            <a:r>
              <a:rPr lang="ru-RU" sz="3400" dirty="0" err="1" smtClean="0"/>
              <a:t>элемент</a:t>
            </a:r>
            <a:r>
              <a:rPr lang="ru-RU" sz="3400" dirty="0" smtClean="0"/>
              <a:t>, стоящий в начале цикла) принадлежит первому источнику, второй— второму, третий — третьему. Если на приёме неправильно произвести разделение этих циклов, например, так: ... 1 (011) (011) (001) ...то элементы второго источника попадут к получателю № 1, элементы третьего источника — получателю № 2, а элементы первого источника — получателю № 3. Такая ситуация крайне нежелательна. Правильное разделение циклов временного объединения на приёме обеспечивается устройствами цикловой синхронизации.</a:t>
            </a:r>
          </a:p>
          <a:p>
            <a:pPr>
              <a:buNone/>
            </a:pP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2-й вопрос</a:t>
            </a:r>
            <a:r>
              <a:rPr lang="ru-RU" sz="3200" b="1" dirty="0" smtClean="0"/>
              <a:t>: Понятие о цепях стыка </a:t>
            </a:r>
            <a:endParaRPr lang="ru-RU" sz="3200" b="1" dirty="0"/>
          </a:p>
        </p:txBody>
      </p:sp>
      <p:sp>
        <p:nvSpPr>
          <p:cNvPr id="3" name="Содержимое 2"/>
          <p:cNvSpPr>
            <a:spLocks noGrp="1"/>
          </p:cNvSpPr>
          <p:nvPr>
            <p:ph idx="1"/>
          </p:nvPr>
        </p:nvSpPr>
        <p:spPr>
          <a:xfrm>
            <a:off x="0" y="1447800"/>
            <a:ext cx="9144000" cy="5410200"/>
          </a:xfrm>
        </p:spPr>
        <p:txBody>
          <a:bodyPr>
            <a:normAutofit fontScale="55000" lnSpcReduction="20000"/>
          </a:bodyPr>
          <a:lstStyle/>
          <a:p>
            <a:pPr marL="514350" indent="-514350">
              <a:buAutoNum type="arabicPeriod"/>
            </a:pPr>
            <a:r>
              <a:rPr lang="ru-RU" dirty="0" smtClean="0"/>
              <a:t>Понятие об ООД</a:t>
            </a:r>
          </a:p>
          <a:p>
            <a:pPr marL="514350" indent="-514350">
              <a:buAutoNum type="arabicPeriod"/>
            </a:pPr>
            <a:r>
              <a:rPr lang="ru-RU" dirty="0" smtClean="0"/>
              <a:t>Назначение мультиплексора</a:t>
            </a:r>
          </a:p>
          <a:p>
            <a:pPr marL="514350" indent="-514350">
              <a:buFont typeface="Arial" pitchFamily="34" charset="0"/>
              <a:buAutoNum type="arabicPeriod"/>
            </a:pPr>
            <a:r>
              <a:rPr lang="ru-RU" dirty="0" smtClean="0"/>
              <a:t>Функции мультиплексора</a:t>
            </a:r>
          </a:p>
          <a:p>
            <a:pPr marL="514350" indent="-514350">
              <a:buFont typeface="Arial" pitchFamily="34" charset="0"/>
              <a:buAutoNum type="arabicPeriod"/>
            </a:pPr>
            <a:r>
              <a:rPr lang="ru-RU" dirty="0" smtClean="0"/>
              <a:t>Понятие стыка устройств сигнала ПД</a:t>
            </a:r>
          </a:p>
          <a:p>
            <a:pPr marL="514350" indent="-514350">
              <a:buAutoNum type="arabicPeriod"/>
            </a:pPr>
            <a:r>
              <a:rPr lang="ru-RU" dirty="0" smtClean="0"/>
              <a:t>Вариант схемы цепей стыка</a:t>
            </a:r>
          </a:p>
          <a:p>
            <a:pPr marL="514350" indent="-514350">
              <a:buAutoNum type="arabicPeriod"/>
            </a:pPr>
            <a:r>
              <a:rPr lang="ru-RU" dirty="0" smtClean="0"/>
              <a:t>Виды стыков</a:t>
            </a:r>
          </a:p>
          <a:p>
            <a:pPr marL="514350" indent="-514350">
              <a:buAutoNum type="arabicPeriod"/>
            </a:pPr>
            <a:r>
              <a:rPr lang="ru-RU" dirty="0" smtClean="0"/>
              <a:t>Стыки физического уровня</a:t>
            </a:r>
          </a:p>
          <a:p>
            <a:pPr marL="514350" indent="-514350">
              <a:buAutoNum type="arabicPeriod"/>
            </a:pPr>
            <a:r>
              <a:rPr lang="ru-RU" dirty="0" smtClean="0"/>
              <a:t>Стык С1</a:t>
            </a:r>
          </a:p>
          <a:p>
            <a:pPr marL="514350" indent="-514350">
              <a:buAutoNum type="arabicPeriod"/>
            </a:pPr>
            <a:r>
              <a:rPr lang="ru-RU" dirty="0" smtClean="0"/>
              <a:t>Стык С2</a:t>
            </a:r>
          </a:p>
          <a:p>
            <a:pPr marL="514350" indent="-514350">
              <a:buAutoNum type="arabicPeriod"/>
            </a:pPr>
            <a:r>
              <a:rPr lang="ru-RU" dirty="0" smtClean="0"/>
              <a:t>Несимметричные цепи стыка</a:t>
            </a:r>
          </a:p>
          <a:p>
            <a:pPr marL="514350" indent="-514350">
              <a:buAutoNum type="arabicPeriod"/>
            </a:pPr>
            <a:r>
              <a:rPr lang="ru-RU" dirty="0" smtClean="0"/>
              <a:t> Интерфейс  RS-449 </a:t>
            </a:r>
          </a:p>
          <a:p>
            <a:pPr marL="514350" indent="-514350">
              <a:buAutoNum type="arabicPeriod"/>
            </a:pPr>
            <a:r>
              <a:rPr lang="ru-RU" dirty="0" smtClean="0"/>
              <a:t> Интерфейс  V.35 </a:t>
            </a:r>
          </a:p>
          <a:p>
            <a:pPr marL="514350" indent="-514350">
              <a:buAutoNum type="arabicPeriod"/>
            </a:pPr>
            <a:r>
              <a:rPr lang="ru-RU" dirty="0" smtClean="0"/>
              <a:t> Интерфейс Х.21 </a:t>
            </a:r>
          </a:p>
          <a:p>
            <a:pPr marL="514350" indent="-514350">
              <a:buAutoNum type="arabicPeriod"/>
            </a:pPr>
            <a:r>
              <a:rPr lang="ru-RU" dirty="0" smtClean="0"/>
              <a:t> Интерфейс G.703 </a:t>
            </a:r>
          </a:p>
          <a:p>
            <a:pPr marL="514350" indent="-514350">
              <a:buAutoNum type="arabicPeriod"/>
            </a:pPr>
            <a:r>
              <a:rPr lang="ru-RU" dirty="0" smtClean="0"/>
              <a:t> Сигналы стыка АКД – физическая линия</a:t>
            </a:r>
          </a:p>
          <a:p>
            <a:pPr marL="514350" indent="-514350">
              <a:buAutoNum type="arabicPeriod"/>
            </a:pPr>
            <a:r>
              <a:rPr lang="ru-RU" dirty="0" smtClean="0"/>
              <a:t> Код </a:t>
            </a:r>
            <a:r>
              <a:rPr lang="en-US" b="1" dirty="0" smtClean="0"/>
              <a:t>NRZ</a:t>
            </a:r>
            <a:endParaRPr lang="ru-RU" b="1" dirty="0" smtClean="0"/>
          </a:p>
          <a:p>
            <a:pPr marL="514350" indent="-514350">
              <a:buAutoNum type="arabicPeriod"/>
            </a:pPr>
            <a:r>
              <a:rPr lang="en-US" dirty="0" smtClean="0"/>
              <a:t> </a:t>
            </a:r>
            <a:r>
              <a:rPr lang="ru-RU" dirty="0" err="1" smtClean="0"/>
              <a:t>Биимпульсный</a:t>
            </a:r>
            <a:r>
              <a:rPr lang="ru-RU" dirty="0" smtClean="0"/>
              <a:t> код</a:t>
            </a:r>
          </a:p>
          <a:p>
            <a:pPr marL="514350" indent="-514350">
              <a:buAutoNum type="arabicPeriod"/>
            </a:pPr>
            <a:r>
              <a:rPr lang="ru-RU" dirty="0" err="1" smtClean="0"/>
              <a:t>Квазитроичный</a:t>
            </a:r>
            <a:r>
              <a:rPr lang="ru-RU" dirty="0" smtClean="0"/>
              <a:t> код</a:t>
            </a:r>
          </a:p>
          <a:p>
            <a:pPr marL="514350" indent="-514350">
              <a:buAutoNum type="arabicPeriod"/>
            </a:pPr>
            <a:r>
              <a:rPr lang="ru-RU" dirty="0" smtClean="0"/>
              <a:t>Скремблирование</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68362"/>
          </a:xfrm>
        </p:spPr>
        <p:txBody>
          <a:bodyPr>
            <a:normAutofit/>
          </a:bodyPr>
          <a:lstStyle/>
          <a:p>
            <a:pPr marL="514350" indent="-514350"/>
            <a:r>
              <a:rPr lang="ru-RU" sz="3200" b="1" u="sng" dirty="0" smtClean="0"/>
              <a:t>Понятие об ООД</a:t>
            </a:r>
          </a:p>
        </p:txBody>
      </p:sp>
      <p:sp>
        <p:nvSpPr>
          <p:cNvPr id="3" name="Содержимое 2"/>
          <p:cNvSpPr>
            <a:spLocks noGrp="1"/>
          </p:cNvSpPr>
          <p:nvPr>
            <p:ph idx="1"/>
          </p:nvPr>
        </p:nvSpPr>
        <p:spPr>
          <a:xfrm>
            <a:off x="0" y="1371600"/>
            <a:ext cx="9144000" cy="5486400"/>
          </a:xfrm>
        </p:spPr>
        <p:txBody>
          <a:bodyPr/>
          <a:lstStyle/>
          <a:p>
            <a:pPr algn="just">
              <a:buNone/>
            </a:pPr>
            <a:r>
              <a:rPr lang="ru-RU" dirty="0" smtClean="0"/>
              <a:t>	Источник сообщений и получатель являются оконечными точками системы, и поэтому в технике ПДС называются обобщённо — оконечным оборудованием данных (ООД). В качестве ООД могут быть использованы различные оконечные устройства ввода (вывода) данных и ЭВМ. В качестве отдельных устройств ввода (вывода) данных могут служить устройства записи (считывания) на различные носители (перфоленту, магнитную ленту, магнитные диски и т. д.). </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219200"/>
          </a:xfrm>
        </p:spPr>
        <p:txBody>
          <a:bodyPr>
            <a:normAutofit fontScale="90000"/>
          </a:bodyPr>
          <a:lstStyle/>
          <a:p>
            <a:r>
              <a:rPr lang="ru-RU" sz="2800" dirty="0" smtClean="0"/>
              <a:t/>
            </a:r>
            <a:br>
              <a:rPr lang="ru-RU" sz="2800" dirty="0" smtClean="0"/>
            </a:br>
            <a:r>
              <a:rPr lang="ru-RU" sz="3600" b="1" u="sng" dirty="0" smtClean="0"/>
              <a:t>Назначение мультиплексора</a:t>
            </a:r>
            <a:r>
              <a:rPr lang="ru-RU" sz="3600" u="sng" dirty="0" smtClean="0"/>
              <a:t/>
            </a:r>
            <a:br>
              <a:rPr lang="ru-RU" sz="3600" u="sng" dirty="0" smtClean="0"/>
            </a:br>
            <a:endParaRPr lang="ru-RU" sz="3600" u="sng" dirty="0"/>
          </a:p>
        </p:txBody>
      </p:sp>
      <p:sp>
        <p:nvSpPr>
          <p:cNvPr id="3" name="Содержимое 2"/>
          <p:cNvSpPr>
            <a:spLocks noGrp="1"/>
          </p:cNvSpPr>
          <p:nvPr>
            <p:ph idx="1"/>
          </p:nvPr>
        </p:nvSpPr>
        <p:spPr>
          <a:xfrm>
            <a:off x="457200" y="1371600"/>
            <a:ext cx="8229600" cy="5257800"/>
          </a:xfrm>
        </p:spPr>
        <p:txBody>
          <a:bodyPr>
            <a:normAutofit fontScale="92500" lnSpcReduction="10000"/>
          </a:bodyPr>
          <a:lstStyle/>
          <a:p>
            <a:pPr algn="just">
              <a:buNone/>
            </a:pPr>
            <a:r>
              <a:rPr lang="ru-RU" dirty="0" smtClean="0"/>
              <a:t>	</a:t>
            </a:r>
            <a:r>
              <a:rPr lang="ru-RU" u="sng" dirty="0" smtClean="0"/>
              <a:t>Ввод (вывод) данных в (из) ЭВМ в настоящее время осуществляется через специальное устройство согласования с каналами </a:t>
            </a:r>
            <a:r>
              <a:rPr lang="ru-RU" dirty="0" smtClean="0"/>
              <a:t>— </a:t>
            </a:r>
            <a:r>
              <a:rPr lang="ru-RU" u="sng" dirty="0" smtClean="0"/>
              <a:t>мультиплексор передачи данных (МПД). </a:t>
            </a:r>
            <a:r>
              <a:rPr lang="ru-RU" dirty="0" smtClean="0"/>
              <a:t>Мультиплексор позволяет объединить низкоскоростные потоки информации, поступающие от нескольких пользователей в один высокоскоростной поток. Благодаря этому ЭВМ, работающая в режиме разделения времени, обслуживает одновременно необходимое количество удалённых абонентов. </a:t>
            </a: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15962"/>
          </a:xfrm>
        </p:spPr>
        <p:txBody>
          <a:bodyPr>
            <a:normAutofit fontScale="90000"/>
          </a:bodyPr>
          <a:lstStyle/>
          <a:p>
            <a:r>
              <a:rPr lang="ru-RU" sz="3200" dirty="0" smtClean="0"/>
              <a:t/>
            </a:r>
            <a:br>
              <a:rPr lang="ru-RU" sz="3200" dirty="0" smtClean="0"/>
            </a:br>
            <a:r>
              <a:rPr lang="ru-RU" sz="3200" b="1" dirty="0" smtClean="0"/>
              <a:t>Функции мультиплексора</a:t>
            </a:r>
            <a:r>
              <a:rPr lang="ru-RU" sz="3200" dirty="0" smtClean="0"/>
              <a:t/>
            </a:r>
            <a:br>
              <a:rPr lang="ru-RU" sz="3200" dirty="0" smtClean="0"/>
            </a:br>
            <a:endParaRPr lang="ru-RU" sz="3200" dirty="0"/>
          </a:p>
        </p:txBody>
      </p:sp>
      <p:sp>
        <p:nvSpPr>
          <p:cNvPr id="3" name="Содержимое 2"/>
          <p:cNvSpPr>
            <a:spLocks noGrp="1"/>
          </p:cNvSpPr>
          <p:nvPr>
            <p:ph idx="1"/>
          </p:nvPr>
        </p:nvSpPr>
        <p:spPr>
          <a:xfrm>
            <a:off x="0" y="1219200"/>
            <a:ext cx="9144000" cy="5638800"/>
          </a:xfrm>
        </p:spPr>
        <p:txBody>
          <a:bodyPr>
            <a:normAutofit fontScale="62500" lnSpcReduction="20000"/>
          </a:bodyPr>
          <a:lstStyle/>
          <a:p>
            <a:pPr algn="just">
              <a:buNone/>
            </a:pPr>
            <a:r>
              <a:rPr lang="ru-RU" dirty="0" smtClean="0"/>
              <a:t>	</a:t>
            </a:r>
            <a:r>
              <a:rPr lang="ru-RU" sz="3400" b="1" dirty="0" smtClean="0"/>
              <a:t>Кроме концентрации потоков информации МПД выполняет и ряд других функций:</a:t>
            </a:r>
          </a:p>
          <a:p>
            <a:pPr algn="just"/>
            <a:r>
              <a:rPr lang="ru-RU" sz="3400" dirty="0" smtClean="0"/>
              <a:t>- устанавливает связь с ЭВМ и выдаёт соответствующие сигналы о готовности ЭВМ к работе;</a:t>
            </a:r>
          </a:p>
          <a:p>
            <a:pPr algn="just"/>
            <a:r>
              <a:rPr lang="ru-RU" sz="3400" dirty="0" smtClean="0"/>
              <a:t>- устанавливает связь с абонентами и выдаёт соответствующий сигнал о готовности абонента к работе;</a:t>
            </a:r>
          </a:p>
          <a:p>
            <a:pPr algn="just"/>
            <a:r>
              <a:rPr lang="ru-RU" sz="3400" dirty="0" smtClean="0"/>
              <a:t>- организует выбранный порядок обслуживания абонентов;</a:t>
            </a:r>
          </a:p>
          <a:p>
            <a:pPr algn="just"/>
            <a:r>
              <a:rPr lang="ru-RU" sz="3400" dirty="0" smtClean="0"/>
              <a:t>- проводит дополнительные подготовительные операции, исходя из специфики работы абонента (выдержка необходимых временных интервалов, выяснение пароля и т. п.);</a:t>
            </a:r>
          </a:p>
          <a:p>
            <a:pPr algn="just"/>
            <a:r>
              <a:rPr lang="ru-RU" sz="3400" dirty="0" smtClean="0"/>
              <a:t>- ведёт частичную обработку передаваемой информации;</a:t>
            </a:r>
          </a:p>
          <a:p>
            <a:pPr algn="just"/>
            <a:r>
              <a:rPr lang="ru-RU" sz="3400" dirty="0" smtClean="0"/>
              <a:t>- формирует сообщение абоненту;</a:t>
            </a:r>
          </a:p>
          <a:p>
            <a:pPr algn="just"/>
            <a:r>
              <a:rPr lang="ru-RU" sz="3400" dirty="0" smtClean="0"/>
              <a:t>- отключает оборудование абонента от ЭВМ и т. п. Из приведённого неполного перечня функций МПД ясно, что он разгружает ЭВМ от выполнения связных задач (частично или полностью). Поэтому </a:t>
            </a:r>
            <a:r>
              <a:rPr lang="ru-RU" sz="3400" b="1" dirty="0" smtClean="0"/>
              <a:t>МПД с расширенными функциональными возможностями называются часто связными процессорами.</a:t>
            </a:r>
            <a:r>
              <a:rPr lang="ru-RU" sz="3400" dirty="0" smtClean="0"/>
              <a:t> Таким образом, МПД (концентратор, связной процессор) осуществляет взаимодействие между сетью связи (системами ПДС) и ЭВМ.</a:t>
            </a:r>
            <a:endParaRPr lang="ru-RU" sz="3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idx="4294967295"/>
          </p:nvPr>
        </p:nvSpPr>
        <p:spPr>
          <a:xfrm>
            <a:off x="457200" y="274638"/>
            <a:ext cx="8229600" cy="1477962"/>
          </a:xfrm>
        </p:spPr>
        <p:txBody>
          <a:bodyPr/>
          <a:lstStyle/>
          <a:p>
            <a:pPr eaLnBrk="1" hangingPunct="1"/>
            <a:r>
              <a:rPr lang="ru-RU" sz="3200" b="1" smtClean="0"/>
              <a:t>ЛИТЕРАТУРА</a:t>
            </a:r>
            <a:endParaRPr lang="ru-RU" sz="3200" smtClean="0"/>
          </a:p>
        </p:txBody>
      </p:sp>
      <p:sp>
        <p:nvSpPr>
          <p:cNvPr id="3" name="Содержимое 2"/>
          <p:cNvSpPr>
            <a:spLocks noGrp="1"/>
          </p:cNvSpPr>
          <p:nvPr>
            <p:ph idx="4294967295"/>
          </p:nvPr>
        </p:nvSpPr>
        <p:spPr>
          <a:xfrm>
            <a:off x="152400" y="1447800"/>
            <a:ext cx="8839200" cy="5257800"/>
          </a:xfrm>
        </p:spPr>
        <p:txBody>
          <a:bodyPr>
            <a:normAutofit fontScale="92500" lnSpcReduction="20000"/>
          </a:bodyPr>
          <a:lstStyle/>
          <a:p>
            <a:pPr>
              <a:defRPr/>
            </a:pPr>
            <a:r>
              <a:rPr lang="ru-RU" dirty="0" smtClean="0"/>
              <a:t>1.</a:t>
            </a:r>
            <a:r>
              <a:rPr lang="ru-RU" b="1" dirty="0" smtClean="0"/>
              <a:t> </a:t>
            </a:r>
            <a:r>
              <a:rPr lang="ru-RU" dirty="0" smtClean="0"/>
              <a:t>Телекоммуникационные системы и сети: учеб. пособие для вузов и колледжей: в 3 т., Т.1.: Современные технологии/ Б. И. </a:t>
            </a:r>
            <a:r>
              <a:rPr lang="ru-RU" dirty="0" err="1" smtClean="0"/>
              <a:t>Крук</a:t>
            </a:r>
            <a:r>
              <a:rPr lang="ru-RU" dirty="0" smtClean="0"/>
              <a:t>, В. Н. </a:t>
            </a:r>
            <a:r>
              <a:rPr lang="ru-RU" dirty="0" err="1" smtClean="0"/>
              <a:t>Попантонопуло</a:t>
            </a:r>
            <a:r>
              <a:rPr lang="ru-RU" dirty="0" smtClean="0"/>
              <a:t>, В. П. Шувалов. - М. : Горячая линия - Телеком, 2005. - 647 с. : ил.</a:t>
            </a:r>
          </a:p>
          <a:p>
            <a:pPr>
              <a:defRPr/>
            </a:pPr>
            <a:r>
              <a:rPr lang="ru-RU" dirty="0" smtClean="0"/>
              <a:t>2. Проект концепции предоставления документальных услуг электросвязи. Министерство Российской Федерации по связи и информатизации 2002г.</a:t>
            </a:r>
          </a:p>
          <a:p>
            <a:pPr>
              <a:defRPr/>
            </a:pPr>
            <a:r>
              <a:rPr lang="ru-RU" dirty="0" smtClean="0"/>
              <a:t>3. Основы построения систем и сетей передачи информации: учеб. пособие для вузов/ В. В. </a:t>
            </a:r>
            <a:r>
              <a:rPr lang="ru-RU" dirty="0" err="1" smtClean="0"/>
              <a:t>Ломовицкий</a:t>
            </a:r>
            <a:r>
              <a:rPr lang="ru-RU" dirty="0" smtClean="0"/>
              <a:t>, А. И. Михайлов, К. В. </a:t>
            </a:r>
            <a:r>
              <a:rPr lang="ru-RU" dirty="0" err="1" smtClean="0"/>
              <a:t>Шестак</a:t>
            </a:r>
            <a:r>
              <a:rPr lang="ru-RU" dirty="0" smtClean="0"/>
              <a:t>/ - М. : Горячая линия – Теле- ком, 2005. - 382 с. </a:t>
            </a:r>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316162"/>
          </a:xfrm>
        </p:spPr>
        <p:txBody>
          <a:bodyPr>
            <a:normAutofit/>
          </a:bodyPr>
          <a:lstStyle/>
          <a:p>
            <a:pPr marL="514350" indent="-514350"/>
            <a:r>
              <a:rPr lang="ru-RU" sz="3200" b="1" dirty="0" smtClean="0"/>
              <a:t>Понятие стыка устройств сигнала ПД</a:t>
            </a:r>
          </a:p>
        </p:txBody>
      </p:sp>
      <p:sp>
        <p:nvSpPr>
          <p:cNvPr id="3" name="Содержимое 2"/>
          <p:cNvSpPr>
            <a:spLocks noGrp="1"/>
          </p:cNvSpPr>
          <p:nvPr>
            <p:ph idx="1"/>
          </p:nvPr>
        </p:nvSpPr>
        <p:spPr>
          <a:xfrm>
            <a:off x="457200" y="2057400"/>
            <a:ext cx="8229600" cy="4068763"/>
          </a:xfrm>
        </p:spPr>
        <p:txBody>
          <a:bodyPr>
            <a:normAutofit/>
          </a:bodyPr>
          <a:lstStyle/>
          <a:p>
            <a:pPr algn="just">
              <a:buNone/>
            </a:pPr>
            <a:r>
              <a:rPr lang="ru-RU" dirty="0" smtClean="0"/>
              <a:t>	Характерные места соединения отдельных устройств системы ПДС между собой: канала связи и УПС; УПС и ООД или УПС и УЗО; УЗО и ООД или УЗО и МПД; МПД и ЭВМ называются стыком устройств передачи сигнала данных, или просто стыком. </a:t>
            </a:r>
          </a:p>
          <a:p>
            <a:pPr>
              <a:buNone/>
            </a:pP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54162"/>
          </a:xfrm>
        </p:spPr>
        <p:txBody>
          <a:bodyPr>
            <a:normAutofit/>
          </a:bodyPr>
          <a:lstStyle/>
          <a:p>
            <a:pPr marL="514350" indent="-514350"/>
            <a:r>
              <a:rPr lang="ru-RU" sz="3600" b="1" u="sng" dirty="0" smtClean="0"/>
              <a:t>Виды стыков</a:t>
            </a:r>
          </a:p>
        </p:txBody>
      </p:sp>
      <p:sp>
        <p:nvSpPr>
          <p:cNvPr id="3" name="Содержимое 2"/>
          <p:cNvSpPr>
            <a:spLocks noGrp="1"/>
          </p:cNvSpPr>
          <p:nvPr>
            <p:ph idx="1"/>
          </p:nvPr>
        </p:nvSpPr>
        <p:spPr>
          <a:xfrm>
            <a:off x="0" y="2057400"/>
            <a:ext cx="9144000" cy="4800600"/>
          </a:xfrm>
        </p:spPr>
        <p:txBody>
          <a:bodyPr/>
          <a:lstStyle/>
          <a:p>
            <a:pPr algn="just">
              <a:buNone/>
            </a:pPr>
            <a:r>
              <a:rPr lang="ru-RU" dirty="0" smtClean="0"/>
              <a:t>	В зависимости от характера соединяемых устройств стыки получили наименование: канальный (С1), преобразовательный (С2), защитный (СЗ), </a:t>
            </a:r>
            <a:r>
              <a:rPr lang="ru-RU" dirty="0" err="1" smtClean="0"/>
              <a:t>мультиплексорный</a:t>
            </a:r>
            <a:r>
              <a:rPr lang="ru-RU" dirty="0" smtClean="0"/>
              <a:t> (С4). Требования к стыкам унифицированы МСЭ (Рекомендации </a:t>
            </a:r>
            <a:r>
              <a:rPr lang="en-US" dirty="0" smtClean="0"/>
              <a:t>V</a:t>
            </a:r>
            <a:r>
              <a:rPr lang="ru-RU" dirty="0" smtClean="0"/>
              <a:t>.24, </a:t>
            </a:r>
            <a:r>
              <a:rPr lang="en-US" dirty="0" smtClean="0"/>
              <a:t>V</a:t>
            </a:r>
            <a:r>
              <a:rPr lang="ru-RU" dirty="0" smtClean="0"/>
              <a:t>.28, </a:t>
            </a:r>
            <a:r>
              <a:rPr lang="en-US" dirty="0" smtClean="0"/>
              <a:t>V</a:t>
            </a:r>
            <a:r>
              <a:rPr lang="ru-RU" dirty="0" smtClean="0"/>
              <a:t>.31, Х.20, Х.21) и государственными и отраслевыми стандартами нашей страны (ГОСТ 18145—72, ГОСТ 18146—72, ГОСТ 23578—79).</a:t>
            </a:r>
          </a:p>
          <a:p>
            <a:pPr>
              <a:buNone/>
            </a:pP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77962"/>
          </a:xfrm>
        </p:spPr>
        <p:txBody>
          <a:bodyPr>
            <a:normAutofit/>
          </a:bodyPr>
          <a:lstStyle/>
          <a:p>
            <a:r>
              <a:rPr lang="ru-RU" sz="3600" b="1" u="sng" dirty="0" smtClean="0"/>
              <a:t>Стыки физического уровня</a:t>
            </a:r>
            <a:endParaRPr lang="ru-RU" sz="3600" b="1" u="sng" dirty="0"/>
          </a:p>
        </p:txBody>
      </p:sp>
      <p:sp>
        <p:nvSpPr>
          <p:cNvPr id="3" name="Содержимое 2"/>
          <p:cNvSpPr>
            <a:spLocks noGrp="1"/>
          </p:cNvSpPr>
          <p:nvPr>
            <p:ph idx="1"/>
          </p:nvPr>
        </p:nvSpPr>
        <p:spPr>
          <a:xfrm>
            <a:off x="0" y="1752600"/>
            <a:ext cx="9144000" cy="5105400"/>
          </a:xfrm>
        </p:spPr>
        <p:txBody>
          <a:bodyPr/>
          <a:lstStyle/>
          <a:p>
            <a:r>
              <a:rPr lang="ru-RU" dirty="0" smtClean="0"/>
              <a:t>Физический уровень жёстко связан с </a:t>
            </a:r>
            <a:r>
              <a:rPr lang="ru-RU" dirty="0" err="1" smtClean="0"/>
              <a:t>характерис</a:t>
            </a:r>
            <a:r>
              <a:rPr lang="ru-RU" dirty="0" smtClean="0"/>
              <a:t>- тиками имеющийся среды передачи и </a:t>
            </a:r>
            <a:r>
              <a:rPr lang="ru-RU" dirty="0" err="1" smtClean="0"/>
              <a:t>ориенти</a:t>
            </a:r>
            <a:r>
              <a:rPr lang="ru-RU" dirty="0" smtClean="0"/>
              <a:t>- </a:t>
            </a:r>
            <a:r>
              <a:rPr lang="ru-RU" dirty="0" err="1" smtClean="0"/>
              <a:t>рован</a:t>
            </a:r>
            <a:r>
              <a:rPr lang="ru-RU" dirty="0" smtClean="0"/>
              <a:t> на формирование сигналов, оптимальных для передачи по используемой линии.</a:t>
            </a:r>
          </a:p>
          <a:p>
            <a:r>
              <a:rPr lang="ru-RU" dirty="0" smtClean="0"/>
              <a:t>В этом случае имеются два физических стыка или два интерфейса физического уровня: стык между ООД и АКД (аппаратурой окончания канала дан- </a:t>
            </a:r>
            <a:r>
              <a:rPr lang="ru-RU" dirty="0" err="1" smtClean="0"/>
              <a:t>ных</a:t>
            </a:r>
            <a:r>
              <a:rPr lang="ru-RU" dirty="0" smtClean="0"/>
              <a:t>) – С2 и стык между АКД и средой передачи – С1.</a:t>
            </a:r>
          </a:p>
          <a:p>
            <a:pPr>
              <a:buNone/>
            </a:pPr>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316162"/>
          </a:xfrm>
        </p:spPr>
        <p:txBody>
          <a:bodyPr>
            <a:normAutofit/>
          </a:bodyPr>
          <a:lstStyle/>
          <a:p>
            <a:r>
              <a:rPr lang="ru-RU" sz="3600" b="1" u="sng" dirty="0" smtClean="0"/>
              <a:t>Стык С1</a:t>
            </a:r>
            <a:endParaRPr lang="ru-RU" sz="3600" b="1" u="sng" dirty="0"/>
          </a:p>
        </p:txBody>
      </p:sp>
      <p:sp>
        <p:nvSpPr>
          <p:cNvPr id="3" name="Содержимое 2"/>
          <p:cNvSpPr>
            <a:spLocks noGrp="1"/>
          </p:cNvSpPr>
          <p:nvPr>
            <p:ph idx="1"/>
          </p:nvPr>
        </p:nvSpPr>
        <p:spPr>
          <a:xfrm>
            <a:off x="0" y="2590800"/>
            <a:ext cx="9144000" cy="4267200"/>
          </a:xfrm>
        </p:spPr>
        <p:txBody>
          <a:bodyPr/>
          <a:lstStyle/>
          <a:p>
            <a:pPr algn="just">
              <a:buNone/>
            </a:pPr>
            <a:r>
              <a:rPr lang="ru-RU" dirty="0" smtClean="0"/>
              <a:t>	С1 выполняет согласование параметров сигналов с характеристиками имеющейся линии связи с целью передачи данных на большие расстояния. </a:t>
            </a:r>
            <a:r>
              <a:rPr lang="ru-RU" dirty="0" err="1" smtClean="0"/>
              <a:t>Проводность</a:t>
            </a:r>
            <a:r>
              <a:rPr lang="ru-RU" dirty="0" smtClean="0"/>
              <a:t> стыка С1 определяется средой передачи – двухпроводная или четырёх- проводная.</a:t>
            </a:r>
          </a:p>
          <a:p>
            <a:pPr>
              <a:buNone/>
            </a:pPr>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316162"/>
          </a:xfrm>
        </p:spPr>
        <p:txBody>
          <a:bodyPr>
            <a:normAutofit/>
          </a:bodyPr>
          <a:lstStyle/>
          <a:p>
            <a:r>
              <a:rPr lang="ru-RU" sz="3600" b="1" dirty="0" smtClean="0"/>
              <a:t>Стык С2</a:t>
            </a:r>
            <a:endParaRPr lang="ru-RU" sz="3600" b="1" dirty="0"/>
          </a:p>
        </p:txBody>
      </p:sp>
      <p:sp>
        <p:nvSpPr>
          <p:cNvPr id="3" name="Содержимое 2"/>
          <p:cNvSpPr>
            <a:spLocks noGrp="1"/>
          </p:cNvSpPr>
          <p:nvPr>
            <p:ph idx="1"/>
          </p:nvPr>
        </p:nvSpPr>
        <p:spPr>
          <a:xfrm>
            <a:off x="0" y="2667000"/>
            <a:ext cx="8915400" cy="4191000"/>
          </a:xfrm>
        </p:spPr>
        <p:txBody>
          <a:bodyPr/>
          <a:lstStyle/>
          <a:p>
            <a:pPr algn="just">
              <a:buNone/>
            </a:pPr>
            <a:r>
              <a:rPr lang="ru-RU" dirty="0" smtClean="0"/>
              <a:t>	С2 обеспечивает взаимодействие между ООД и аппаратурой передачи, имеет небольшую протяжённость и является </a:t>
            </a:r>
            <a:r>
              <a:rPr lang="ru-RU" dirty="0" err="1" smtClean="0"/>
              <a:t>многопроводным</a:t>
            </a:r>
            <a:r>
              <a:rPr lang="ru-RU" dirty="0" smtClean="0"/>
              <a:t>, то есть содержит несколько функциональных цепей. Функциональные цепи содержат цепи передачи, управления и синхронизации.</a:t>
            </a:r>
          </a:p>
          <a:p>
            <a:pPr>
              <a:buNone/>
            </a:pPr>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t/>
            </a:r>
            <a:br>
              <a:rPr lang="ru-RU" sz="3600" b="1" dirty="0" smtClean="0"/>
            </a:br>
            <a:r>
              <a:rPr lang="ru-RU" sz="3600" b="1" u="sng" dirty="0" smtClean="0"/>
              <a:t>Несимметричные цепи стыка</a:t>
            </a:r>
            <a:r>
              <a:rPr lang="ru-RU" sz="3600" dirty="0" smtClean="0"/>
              <a:t/>
            </a:r>
            <a:br>
              <a:rPr lang="ru-RU" sz="3600" dirty="0" smtClean="0"/>
            </a:br>
            <a:endParaRPr lang="ru-RU" sz="3600" dirty="0"/>
          </a:p>
        </p:txBody>
      </p:sp>
      <p:sp>
        <p:nvSpPr>
          <p:cNvPr id="3" name="Содержимое 2"/>
          <p:cNvSpPr>
            <a:spLocks noGrp="1"/>
          </p:cNvSpPr>
          <p:nvPr>
            <p:ph idx="1"/>
          </p:nvPr>
        </p:nvSpPr>
        <p:spPr>
          <a:xfrm>
            <a:off x="0" y="1371600"/>
            <a:ext cx="9144000" cy="5486400"/>
          </a:xfrm>
        </p:spPr>
        <p:txBody>
          <a:bodyPr>
            <a:normAutofit fontScale="77500" lnSpcReduction="20000"/>
          </a:bodyPr>
          <a:lstStyle/>
          <a:p>
            <a:pPr algn="just"/>
            <a:r>
              <a:rPr lang="ru-RU" dirty="0" smtClean="0"/>
              <a:t>Для механического соединения ООД с АКД чаще всего используется 25-ти контактный разъём, соответствующий международному стандарту ISO 2110, американский аналог этого стандарта называется RS-232c. Разъём предназначен для работы по аналоговой линии, допустимая скорость передачи до 128 кбит/с. Существует также его 9-ти контактный аналог. Длина интерфейсного кабеля составляет максимум 15 м.</a:t>
            </a:r>
          </a:p>
          <a:p>
            <a:pPr algn="just"/>
            <a:r>
              <a:rPr lang="ru-RU" dirty="0" smtClean="0"/>
              <a:t>RS-232c использует несимметричные цепи, то есть уровень напряжения определяется приёмником, исходя из разности потенциалов между сигнальной цепью и сигнальной землей. Электрические характеристики несимметричных цепей стыка отвечают рекомендации ITU-T V.28: </a:t>
            </a:r>
          </a:p>
          <a:p>
            <a:pPr algn="just"/>
            <a:r>
              <a:rPr lang="ru-RU" dirty="0" smtClean="0"/>
              <a:t>"0" – передаётся напряжением +3 В  -  +12 В</a:t>
            </a:r>
          </a:p>
          <a:p>
            <a:pPr algn="just"/>
            <a:r>
              <a:rPr lang="ru-RU" dirty="0" smtClean="0"/>
              <a:t>"1" – передаётся напряжением –3 В  -  -12 В</a:t>
            </a:r>
          </a:p>
          <a:p>
            <a:pPr algn="just"/>
            <a:r>
              <a:rPr lang="ru-RU" dirty="0" smtClean="0"/>
              <a:t>Цепи обмена ООД-АКД соответствуют функциональному интерфейсу, описанному в рекомендации ITU-T V.24. </a:t>
            </a:r>
          </a:p>
          <a:p>
            <a:pPr>
              <a:buNone/>
            </a:pPr>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u="sng" dirty="0" smtClean="0"/>
              <a:t> </a:t>
            </a:r>
            <a:r>
              <a:rPr lang="ru-RU" b="1" u="sng" dirty="0" smtClean="0"/>
              <a:t>Интерфейс  RS-449 </a:t>
            </a:r>
            <a:r>
              <a:rPr lang="ru-RU" dirty="0" smtClean="0"/>
              <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algn="just">
              <a:buNone/>
            </a:pPr>
            <a:r>
              <a:rPr lang="ru-RU" dirty="0" smtClean="0"/>
              <a:t>	RS-449 (стандарт ассоциации производите- лей электронной продукции EIA) </a:t>
            </a:r>
            <a:r>
              <a:rPr lang="ru-RU" dirty="0" err="1" smtClean="0"/>
              <a:t>исполь</a:t>
            </a:r>
            <a:r>
              <a:rPr lang="ru-RU" dirty="0" smtClean="0"/>
              <a:t>- </a:t>
            </a:r>
            <a:r>
              <a:rPr lang="ru-RU" dirty="0" err="1" smtClean="0"/>
              <a:t>зуется</a:t>
            </a:r>
            <a:r>
              <a:rPr lang="ru-RU" dirty="0" smtClean="0"/>
              <a:t> в высокоскоростных сетях ПД. Допустимая скорость передачи до 2 Мбит/с, разъём DB-37, электрические характеристики соответствуют </a:t>
            </a:r>
            <a:r>
              <a:rPr lang="ru-RU" dirty="0" err="1" smtClean="0"/>
              <a:t>рекоменда</a:t>
            </a:r>
            <a:r>
              <a:rPr lang="ru-RU" dirty="0" smtClean="0"/>
              <a:t>- </a:t>
            </a:r>
            <a:r>
              <a:rPr lang="ru-RU" dirty="0" err="1" smtClean="0"/>
              <a:t>циям</a:t>
            </a:r>
            <a:r>
              <a:rPr lang="ru-RU" dirty="0" smtClean="0"/>
              <a:t> V.11/X.27 (симметричная схема цепей стыка  "0" - +0,3 В и "1" - -0,3 В). Обозначение цепей обмена информацией между ООД и АКД соответствует V.24.</a:t>
            </a:r>
          </a:p>
          <a:p>
            <a:pPr>
              <a:buNone/>
            </a:pP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77962"/>
          </a:xfrm>
        </p:spPr>
        <p:txBody>
          <a:bodyPr/>
          <a:lstStyle/>
          <a:p>
            <a:r>
              <a:rPr lang="ru-RU" b="1" u="sng" dirty="0" smtClean="0"/>
              <a:t>Интерфейс V.35</a:t>
            </a:r>
            <a:endParaRPr lang="ru-RU" b="1" u="sng" dirty="0"/>
          </a:p>
        </p:txBody>
      </p:sp>
      <p:sp>
        <p:nvSpPr>
          <p:cNvPr id="3" name="Содержимое 2"/>
          <p:cNvSpPr>
            <a:spLocks noGrp="1"/>
          </p:cNvSpPr>
          <p:nvPr>
            <p:ph idx="1"/>
          </p:nvPr>
        </p:nvSpPr>
        <p:spPr>
          <a:xfrm>
            <a:off x="457200" y="1905000"/>
            <a:ext cx="8229600" cy="4221163"/>
          </a:xfrm>
        </p:spPr>
        <p:txBody>
          <a:bodyPr/>
          <a:lstStyle/>
          <a:p>
            <a:pPr algn="just">
              <a:buNone/>
            </a:pPr>
            <a:r>
              <a:rPr lang="ru-RU" dirty="0" smtClean="0"/>
              <a:t>	V.35 разработан для систем цифровой передачи со скоростью 64 Кбит/с по каналу с полосой 60-108 КГц. Сейчас используется в сетях ПД со скоростью передачи до 2 Мбит/с. Используется разъём М-34, у которого номера контактов обозначены буквами латинского алфавита.</a:t>
            </a:r>
          </a:p>
          <a:p>
            <a:pPr>
              <a:buNone/>
            </a:pPr>
            <a:endParaRPr lang="ru-RU"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t>Интерфейс Х.21</a:t>
            </a:r>
            <a:endParaRPr lang="ru-RU" b="1" u="sng" dirty="0"/>
          </a:p>
        </p:txBody>
      </p:sp>
      <p:sp>
        <p:nvSpPr>
          <p:cNvPr id="3" name="Содержимое 2"/>
          <p:cNvSpPr>
            <a:spLocks noGrp="1"/>
          </p:cNvSpPr>
          <p:nvPr>
            <p:ph idx="1"/>
          </p:nvPr>
        </p:nvSpPr>
        <p:spPr/>
        <p:txBody>
          <a:bodyPr>
            <a:normAutofit fontScale="85000" lnSpcReduction="20000"/>
          </a:bodyPr>
          <a:lstStyle/>
          <a:p>
            <a:r>
              <a:rPr lang="ru-RU" dirty="0" smtClean="0"/>
              <a:t>Х.21 используется в высокоскоростных цифровых сетях, допустимая скорость передачи до 2 Мбит/с, разъём DB-15, электрические характеристики соответствуют рекомендациям V.11/X.27. </a:t>
            </a:r>
            <a:r>
              <a:rPr lang="ru-RU" b="1" dirty="0" smtClean="0"/>
              <a:t>Используются следующие функциональные цепи:</a:t>
            </a:r>
          </a:p>
          <a:p>
            <a:r>
              <a:rPr lang="ru-RU" dirty="0" smtClean="0"/>
              <a:t>Передача данных – контакты 2,9</a:t>
            </a:r>
          </a:p>
          <a:p>
            <a:r>
              <a:rPr lang="ru-RU" dirty="0" smtClean="0"/>
              <a:t>Приём данных – контакты 11,4</a:t>
            </a:r>
          </a:p>
          <a:p>
            <a:r>
              <a:rPr lang="ru-RU" dirty="0" smtClean="0"/>
              <a:t>Синхронизация – контакты 6,13</a:t>
            </a:r>
          </a:p>
          <a:p>
            <a:r>
              <a:rPr lang="ru-RU" dirty="0" smtClean="0"/>
              <a:t>Управление (</a:t>
            </a:r>
            <a:r>
              <a:rPr lang="ru-RU" dirty="0" err="1" smtClean="0"/>
              <a:t>вкл</a:t>
            </a:r>
            <a:r>
              <a:rPr lang="ru-RU" dirty="0" smtClean="0"/>
              <a:t>/</a:t>
            </a:r>
            <a:r>
              <a:rPr lang="ru-RU" dirty="0" err="1" smtClean="0"/>
              <a:t>выкл</a:t>
            </a:r>
            <a:r>
              <a:rPr lang="ru-RU" dirty="0" smtClean="0"/>
              <a:t> АКД) – контакты 3,10</a:t>
            </a:r>
          </a:p>
          <a:p>
            <a:r>
              <a:rPr lang="ru-RU" dirty="0" smtClean="0"/>
              <a:t>Индикация (ответ о </a:t>
            </a:r>
            <a:r>
              <a:rPr lang="ru-RU" dirty="0" err="1" smtClean="0"/>
              <a:t>вкл</a:t>
            </a:r>
            <a:r>
              <a:rPr lang="ru-RU" dirty="0" smtClean="0"/>
              <a:t>/</a:t>
            </a:r>
            <a:r>
              <a:rPr lang="ru-RU" dirty="0" err="1" smtClean="0"/>
              <a:t>выкл</a:t>
            </a:r>
            <a:r>
              <a:rPr lang="ru-RU" dirty="0" smtClean="0"/>
              <a:t> ООД) – контакты 5,12</a:t>
            </a:r>
          </a:p>
          <a:p>
            <a:r>
              <a:rPr lang="ru-RU" dirty="0" smtClean="0"/>
              <a:t>Защитное заземление – 8.</a:t>
            </a:r>
          </a:p>
          <a:p>
            <a:pPr>
              <a:buNone/>
            </a:pPr>
            <a:endParaRPr lang="ru-RU"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54162"/>
          </a:xfrm>
        </p:spPr>
        <p:txBody>
          <a:bodyPr/>
          <a:lstStyle/>
          <a:p>
            <a:r>
              <a:rPr lang="ru-RU" b="1" u="sng" dirty="0" smtClean="0"/>
              <a:t>Интерфейс G.703</a:t>
            </a:r>
            <a:endParaRPr lang="ru-RU" b="1" u="sng" dirty="0"/>
          </a:p>
        </p:txBody>
      </p:sp>
      <p:sp>
        <p:nvSpPr>
          <p:cNvPr id="3" name="Содержимое 2"/>
          <p:cNvSpPr>
            <a:spLocks noGrp="1"/>
          </p:cNvSpPr>
          <p:nvPr>
            <p:ph idx="1"/>
          </p:nvPr>
        </p:nvSpPr>
        <p:spPr>
          <a:xfrm>
            <a:off x="457200" y="2057400"/>
            <a:ext cx="8229600" cy="4068763"/>
          </a:xfrm>
        </p:spPr>
        <p:txBody>
          <a:bodyPr/>
          <a:lstStyle/>
          <a:p>
            <a:pPr algn="just">
              <a:buNone/>
            </a:pPr>
            <a:r>
              <a:rPr lang="ru-RU" dirty="0" smtClean="0"/>
              <a:t>	G.703 описывает характеристики </a:t>
            </a:r>
            <a:r>
              <a:rPr lang="ru-RU" dirty="0" err="1" smtClean="0"/>
              <a:t>интер</a:t>
            </a:r>
            <a:r>
              <a:rPr lang="ru-RU" dirty="0" smtClean="0"/>
              <a:t> -</a:t>
            </a:r>
            <a:r>
              <a:rPr lang="ru-RU" dirty="0" err="1" smtClean="0"/>
              <a:t>фейса</a:t>
            </a:r>
            <a:r>
              <a:rPr lang="ru-RU" dirty="0" smtClean="0"/>
              <a:t> для сигналов со скоростями  64Кбит/с  (максимум 155 Мбит/с). Используется в высокоскоростных глобальных транспортных сетях, которые связывают между собой локальные сети ПД.</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u="sng" dirty="0" smtClean="0"/>
              <a:t>1-й вопрос</a:t>
            </a:r>
            <a:r>
              <a:rPr lang="ru-RU" sz="2800" b="1" dirty="0" smtClean="0"/>
              <a:t>:  Способы передачи и обработки 		сигналов в системах ПДС</a:t>
            </a:r>
            <a:endParaRPr lang="ru-RU" sz="2800" b="1" dirty="0"/>
          </a:p>
        </p:txBody>
      </p:sp>
      <p:sp>
        <p:nvSpPr>
          <p:cNvPr id="3" name="Содержимое 2"/>
          <p:cNvSpPr>
            <a:spLocks noGrp="1"/>
          </p:cNvSpPr>
          <p:nvPr>
            <p:ph idx="1"/>
          </p:nvPr>
        </p:nvSpPr>
        <p:spPr>
          <a:xfrm>
            <a:off x="0" y="1600200"/>
            <a:ext cx="9144000" cy="5257800"/>
          </a:xfrm>
        </p:spPr>
        <p:txBody>
          <a:bodyPr>
            <a:normAutofit/>
          </a:bodyPr>
          <a:lstStyle/>
          <a:p>
            <a:pPr marL="457200" indent="-457200">
              <a:buAutoNum type="arabicPeriod"/>
            </a:pPr>
            <a:r>
              <a:rPr lang="ru-RU" sz="2400" dirty="0" smtClean="0"/>
              <a:t>Последовательная и параллельная передача ДС</a:t>
            </a:r>
          </a:p>
          <a:p>
            <a:pPr marL="457200" indent="-457200">
              <a:buAutoNum type="arabicPeriod"/>
            </a:pPr>
            <a:r>
              <a:rPr lang="ru-RU" sz="2400" dirty="0" smtClean="0"/>
              <a:t>Синхронная и асинхронная передача ДС</a:t>
            </a:r>
          </a:p>
          <a:p>
            <a:pPr marL="457200" indent="-457200">
              <a:buAutoNum type="arabicPeriod"/>
            </a:pPr>
            <a:r>
              <a:rPr lang="ru-RU" sz="2400" dirty="0" smtClean="0"/>
              <a:t>Поэлементный приём ДС</a:t>
            </a:r>
          </a:p>
          <a:p>
            <a:pPr marL="457200" indent="-457200">
              <a:buAutoNum type="arabicPeriod"/>
            </a:pPr>
            <a:r>
              <a:rPr lang="ru-RU" sz="2400" dirty="0" smtClean="0"/>
              <a:t>Недостатки приёма кодовой комбинации в целом</a:t>
            </a:r>
          </a:p>
          <a:p>
            <a:pPr marL="457200" indent="-457200">
              <a:buAutoNum type="arabicPeriod"/>
            </a:pPr>
            <a:r>
              <a:rPr lang="ru-RU" sz="2400" dirty="0" smtClean="0"/>
              <a:t>Синхронизация в ПДС</a:t>
            </a:r>
          </a:p>
          <a:p>
            <a:pPr marL="457200" indent="-457200">
              <a:buAutoNum type="arabicPeriod"/>
            </a:pPr>
            <a:r>
              <a:rPr lang="ru-RU" sz="2400" dirty="0" smtClean="0"/>
              <a:t>Поэлементная и групповая синхронизация в ПДС</a:t>
            </a:r>
          </a:p>
          <a:p>
            <a:pPr marL="457200" indent="-457200">
              <a:buAutoNum type="arabicPeriod"/>
            </a:pPr>
            <a:r>
              <a:rPr lang="ru-RU" sz="2400" dirty="0" smtClean="0"/>
              <a:t>Старт-стопный метод</a:t>
            </a:r>
          </a:p>
          <a:p>
            <a:pPr marL="457200" indent="-457200">
              <a:buAutoNum type="arabicPeriod"/>
            </a:pPr>
            <a:r>
              <a:rPr lang="ru-RU" sz="2400" dirty="0" smtClean="0"/>
              <a:t>Многоканальная передача ДС</a:t>
            </a:r>
          </a:p>
          <a:p>
            <a:pPr marL="457200" indent="-457200">
              <a:buAutoNum type="arabicPeriod"/>
            </a:pPr>
            <a:r>
              <a:rPr lang="ru-RU" sz="2400" dirty="0" smtClean="0"/>
              <a:t>ПДС с ЧРК – схема</a:t>
            </a:r>
          </a:p>
          <a:p>
            <a:pPr marL="457200" indent="-457200">
              <a:buAutoNum type="arabicPeriod"/>
            </a:pPr>
            <a:r>
              <a:rPr lang="ru-RU" sz="2400" dirty="0" smtClean="0"/>
              <a:t>ПДС с ВРК – схема</a:t>
            </a:r>
          </a:p>
          <a:p>
            <a:pPr marL="457200" indent="-457200">
              <a:buAutoNum type="arabicPeriod"/>
            </a:pPr>
            <a:r>
              <a:rPr lang="ru-RU" sz="2400" dirty="0" smtClean="0"/>
              <a:t>Разделение сигналов ВРК при приёме</a:t>
            </a:r>
          </a:p>
          <a:p>
            <a:pPr marL="457200" indent="-457200">
              <a:buAutoNum type="arabicPeriod"/>
            </a:pPr>
            <a:endParaRPr lang="ru-RU" sz="2400" dirty="0" smtClean="0"/>
          </a:p>
          <a:p>
            <a:pPr marL="457200" indent="-457200">
              <a:buAutoNum type="arabicPeriod"/>
            </a:pPr>
            <a:endParaRPr lang="ru-RU" sz="24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marL="514350" indent="-514350"/>
            <a:r>
              <a:rPr lang="ru-RU" sz="3200" b="1" dirty="0" smtClean="0"/>
              <a:t> </a:t>
            </a:r>
            <a:r>
              <a:rPr lang="ru-RU" sz="3200" b="1" u="sng" dirty="0" smtClean="0"/>
              <a:t>Сигналы стыка АКД – физическая линия</a:t>
            </a:r>
          </a:p>
        </p:txBody>
      </p:sp>
      <p:sp>
        <p:nvSpPr>
          <p:cNvPr id="3" name="Содержимое 2"/>
          <p:cNvSpPr>
            <a:spLocks noGrp="1"/>
          </p:cNvSpPr>
          <p:nvPr>
            <p:ph idx="1"/>
          </p:nvPr>
        </p:nvSpPr>
        <p:spPr>
          <a:xfrm>
            <a:off x="457200" y="1905000"/>
            <a:ext cx="8229600" cy="4221163"/>
          </a:xfrm>
        </p:spPr>
        <p:txBody>
          <a:bodyPr>
            <a:normAutofit fontScale="77500" lnSpcReduction="20000"/>
          </a:bodyPr>
          <a:lstStyle/>
          <a:p>
            <a:pPr>
              <a:buNone/>
            </a:pPr>
            <a:r>
              <a:rPr lang="ru-RU" dirty="0" smtClean="0"/>
              <a:t>	На стыке </a:t>
            </a:r>
            <a:r>
              <a:rPr lang="ru-RU" b="1" dirty="0" smtClean="0"/>
              <a:t>АКД – физическая линия </a:t>
            </a:r>
            <a:r>
              <a:rPr lang="ru-RU" dirty="0" smtClean="0"/>
              <a:t>рекомендуется использование следующих сигналов:</a:t>
            </a:r>
          </a:p>
          <a:p>
            <a:pPr lvl="0"/>
            <a:r>
              <a:rPr lang="ru-RU" dirty="0" smtClean="0"/>
              <a:t>При скорости передачи </a:t>
            </a:r>
            <a:r>
              <a:rPr lang="en-US" b="1" dirty="0" smtClean="0"/>
              <a:t>V</a:t>
            </a:r>
            <a:r>
              <a:rPr lang="ru-RU" b="1" dirty="0" smtClean="0"/>
              <a:t>=</a:t>
            </a:r>
            <a:r>
              <a:rPr lang="en-US" b="1" dirty="0" smtClean="0"/>
              <a:t>B</a:t>
            </a:r>
            <a:r>
              <a:rPr lang="ru-RU" b="1" dirty="0" smtClean="0"/>
              <a:t>&lt;=10Кбит/с</a:t>
            </a:r>
            <a:r>
              <a:rPr lang="ru-RU" dirty="0" smtClean="0"/>
              <a:t> рекомендуется использование кода </a:t>
            </a:r>
            <a:r>
              <a:rPr lang="en-US" b="1" dirty="0" smtClean="0"/>
              <a:t>NRZ </a:t>
            </a:r>
            <a:r>
              <a:rPr lang="ru-RU" dirty="0" smtClean="0"/>
              <a:t>(без возврата к нулю).</a:t>
            </a:r>
          </a:p>
          <a:p>
            <a:r>
              <a:rPr lang="ru-RU" dirty="0" smtClean="0"/>
              <a:t>При скорости передачи </a:t>
            </a:r>
            <a:r>
              <a:rPr lang="en-US" b="1" dirty="0" smtClean="0"/>
              <a:t>V</a:t>
            </a:r>
            <a:r>
              <a:rPr lang="ru-RU" b="1" dirty="0" smtClean="0"/>
              <a:t>&lt;=100Кбит/с</a:t>
            </a:r>
            <a:r>
              <a:rPr lang="ru-RU" dirty="0" smtClean="0"/>
              <a:t> рекомендуется использование </a:t>
            </a:r>
            <a:r>
              <a:rPr lang="ru-RU" b="1" dirty="0" err="1" smtClean="0"/>
              <a:t>биимпульсного</a:t>
            </a:r>
            <a:r>
              <a:rPr lang="ru-RU" dirty="0" smtClean="0"/>
              <a:t> кода (манчестерский код).</a:t>
            </a:r>
          </a:p>
          <a:p>
            <a:r>
              <a:rPr lang="ru-RU" dirty="0" smtClean="0"/>
              <a:t>При скорости передачи </a:t>
            </a:r>
            <a:r>
              <a:rPr lang="en-US" b="1" dirty="0" smtClean="0"/>
              <a:t>V</a:t>
            </a:r>
            <a:r>
              <a:rPr lang="ru-RU" b="1" dirty="0" smtClean="0"/>
              <a:t>&lt;=1Мбит/с</a:t>
            </a:r>
            <a:r>
              <a:rPr lang="ru-RU" dirty="0" smtClean="0"/>
              <a:t> рекомендуется использование </a:t>
            </a:r>
            <a:r>
              <a:rPr lang="ru-RU" b="1" dirty="0" err="1" smtClean="0"/>
              <a:t>квазитроичного</a:t>
            </a:r>
            <a:r>
              <a:rPr lang="ru-RU" dirty="0" smtClean="0"/>
              <a:t> (в переводной литературе часто используется название </a:t>
            </a:r>
            <a:r>
              <a:rPr lang="ru-RU" b="1" dirty="0" smtClean="0"/>
              <a:t>биполярный, </a:t>
            </a:r>
            <a:r>
              <a:rPr lang="en-US" b="1" dirty="0" smtClean="0"/>
              <a:t>AMI</a:t>
            </a:r>
            <a:r>
              <a:rPr lang="ru-RU" dirty="0" smtClean="0"/>
              <a:t>) кода (код с чередованием полярности). </a:t>
            </a:r>
            <a:endParaRPr lang="ru-RU"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t>Код </a:t>
            </a:r>
            <a:r>
              <a:rPr lang="en-US" b="1" u="sng" dirty="0" smtClean="0"/>
              <a:t>NRZ </a:t>
            </a:r>
            <a:endParaRPr lang="ru-RU" b="1" u="sng" dirty="0"/>
          </a:p>
        </p:txBody>
      </p:sp>
      <p:sp>
        <p:nvSpPr>
          <p:cNvPr id="3" name="Содержимое 2"/>
          <p:cNvSpPr>
            <a:spLocks noGrp="1"/>
          </p:cNvSpPr>
          <p:nvPr>
            <p:ph idx="1"/>
          </p:nvPr>
        </p:nvSpPr>
        <p:spPr/>
        <p:txBody>
          <a:bodyPr>
            <a:normAutofit fontScale="85000" lnSpcReduction="10000"/>
          </a:bodyPr>
          <a:lstStyle/>
          <a:p>
            <a:pPr lvl="0" algn="just">
              <a:buNone/>
            </a:pPr>
            <a:r>
              <a:rPr lang="ru-RU" dirty="0" smtClean="0"/>
              <a:t>	Двоичные последовательности передаются в форме последовательностей </a:t>
            </a:r>
            <a:r>
              <a:rPr lang="ru-RU" dirty="0" err="1" smtClean="0"/>
              <a:t>двуполярных</a:t>
            </a:r>
            <a:r>
              <a:rPr lang="ru-RU" dirty="0" smtClean="0"/>
              <a:t> или однополярных импульсов. Например, "0"  -</a:t>
            </a:r>
            <a:r>
              <a:rPr lang="en-US" dirty="0" smtClean="0"/>
              <a:t>U</a:t>
            </a:r>
            <a:r>
              <a:rPr lang="ru-RU" dirty="0" smtClean="0"/>
              <a:t>, "1" +</a:t>
            </a:r>
            <a:r>
              <a:rPr lang="en-US" dirty="0" smtClean="0"/>
              <a:t>U</a:t>
            </a:r>
            <a:r>
              <a:rPr lang="ru-RU" dirty="0" smtClean="0"/>
              <a:t>. В обоих случаях сигнал содержит постоянную составляющую, что ведёт к уменьшению дальности передачи. При синхронной передаче длинной последовательности нулей или единиц, в приёмнике будет затруднено выделение тактовой частоты, необходимой для синхронизации. Используется для передачи на коротких линиях. Достоинством является простота формирования.</a:t>
            </a:r>
          </a:p>
          <a:p>
            <a:pPr>
              <a:buNone/>
            </a:pPr>
            <a:endParaRPr lang="ru-RU"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err="1" smtClean="0"/>
              <a:t>Биимпульсный</a:t>
            </a:r>
            <a:r>
              <a:rPr lang="ru-RU" b="1" u="sng" dirty="0" smtClean="0"/>
              <a:t> код</a:t>
            </a:r>
            <a:endParaRPr lang="ru-RU" b="1" u="sng" dirty="0"/>
          </a:p>
        </p:txBody>
      </p:sp>
      <p:sp>
        <p:nvSpPr>
          <p:cNvPr id="3" name="Содержимое 2"/>
          <p:cNvSpPr>
            <a:spLocks noGrp="1"/>
          </p:cNvSpPr>
          <p:nvPr>
            <p:ph idx="1"/>
          </p:nvPr>
        </p:nvSpPr>
        <p:spPr>
          <a:xfrm>
            <a:off x="457200" y="1600200"/>
            <a:ext cx="8305800" cy="4525963"/>
          </a:xfrm>
        </p:spPr>
        <p:txBody>
          <a:bodyPr>
            <a:normAutofit fontScale="92500" lnSpcReduction="10000"/>
          </a:bodyPr>
          <a:lstStyle/>
          <a:p>
            <a:pPr lvl="0" algn="just">
              <a:buNone/>
            </a:pPr>
            <a:r>
              <a:rPr lang="ru-RU" dirty="0" smtClean="0"/>
              <a:t>	В этом случае сигнал состоит из </a:t>
            </a:r>
            <a:r>
              <a:rPr lang="ru-RU" dirty="0" err="1" smtClean="0"/>
              <a:t>двуполярных</a:t>
            </a:r>
            <a:r>
              <a:rPr lang="ru-RU" dirty="0" smtClean="0"/>
              <a:t> импульсов на каждом интервале т</a:t>
            </a:r>
            <a:r>
              <a:rPr lang="ru-RU" baseline="-25000" dirty="0" smtClean="0"/>
              <a:t>о</a:t>
            </a:r>
            <a:r>
              <a:rPr lang="ru-RU" dirty="0" smtClean="0"/>
              <a:t>.</a:t>
            </a:r>
          </a:p>
          <a:p>
            <a:pPr algn="just">
              <a:buNone/>
            </a:pPr>
            <a:r>
              <a:rPr lang="ru-RU" dirty="0" smtClean="0"/>
              <a:t>	Сигнал не содержит постоянную составляю- </a:t>
            </a:r>
            <a:r>
              <a:rPr lang="ru-RU" dirty="0" err="1" smtClean="0"/>
              <a:t>щую</a:t>
            </a:r>
            <a:r>
              <a:rPr lang="ru-RU" dirty="0" smtClean="0"/>
              <a:t>, и тактовая синхронизация на приёме осуществляется независимо от вида </a:t>
            </a:r>
            <a:r>
              <a:rPr lang="ru-RU" dirty="0" err="1" smtClean="0"/>
              <a:t>передава</a:t>
            </a:r>
            <a:r>
              <a:rPr lang="ru-RU" dirty="0" smtClean="0"/>
              <a:t> -</a:t>
            </a:r>
            <a:r>
              <a:rPr lang="ru-RU" dirty="0" err="1" smtClean="0"/>
              <a:t>емой</a:t>
            </a:r>
            <a:r>
              <a:rPr lang="ru-RU" dirty="0" smtClean="0"/>
              <a:t> двоичной последовательности. Однако спектр сигнала по сравнению с кодом </a:t>
            </a:r>
            <a:r>
              <a:rPr lang="en-US" dirty="0" smtClean="0"/>
              <a:t>NRZ</a:t>
            </a:r>
            <a:r>
              <a:rPr lang="ru-RU" dirty="0" smtClean="0"/>
              <a:t> стал шире, так как длительность импульсов </a:t>
            </a:r>
            <a:r>
              <a:rPr lang="ru-RU" dirty="0" err="1" smtClean="0"/>
              <a:t>умень</a:t>
            </a:r>
            <a:r>
              <a:rPr lang="ru-RU" dirty="0" smtClean="0"/>
              <a:t>- шилась в два раза. Код широко используется в локальных сетях.</a:t>
            </a:r>
          </a:p>
          <a:p>
            <a:pPr>
              <a:buNone/>
            </a:pPr>
            <a:endParaRPr lang="ru-RU"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u="sng" dirty="0" err="1" smtClean="0"/>
              <a:t>Квазитроичный</a:t>
            </a:r>
            <a:r>
              <a:rPr lang="ru-RU" sz="3600" b="1" u="sng" dirty="0" smtClean="0"/>
              <a:t> (биполярный, </a:t>
            </a:r>
            <a:r>
              <a:rPr lang="en-US" sz="3600" b="1" u="sng" dirty="0" smtClean="0"/>
              <a:t>AMI</a:t>
            </a:r>
            <a:r>
              <a:rPr lang="ru-RU" sz="3600" u="sng" dirty="0" smtClean="0"/>
              <a:t>) </a:t>
            </a:r>
            <a:r>
              <a:rPr lang="ru-RU" sz="3600" b="1" u="sng" dirty="0" smtClean="0"/>
              <a:t>код</a:t>
            </a:r>
            <a:endParaRPr lang="ru-RU" sz="3600" b="1" u="sng" dirty="0"/>
          </a:p>
        </p:txBody>
      </p:sp>
      <p:sp>
        <p:nvSpPr>
          <p:cNvPr id="3" name="Содержимое 2"/>
          <p:cNvSpPr>
            <a:spLocks noGrp="1"/>
          </p:cNvSpPr>
          <p:nvPr>
            <p:ph idx="1"/>
          </p:nvPr>
        </p:nvSpPr>
        <p:spPr>
          <a:xfrm>
            <a:off x="0" y="1828800"/>
            <a:ext cx="9144000" cy="5029200"/>
          </a:xfrm>
        </p:spPr>
        <p:txBody>
          <a:bodyPr>
            <a:normAutofit fontScale="62500" lnSpcReduction="20000"/>
          </a:bodyPr>
          <a:lstStyle/>
          <a:p>
            <a:pPr lvl="0" algn="just">
              <a:buNone/>
            </a:pPr>
            <a:r>
              <a:rPr lang="ru-RU" dirty="0" smtClean="0"/>
              <a:t>	</a:t>
            </a:r>
            <a:r>
              <a:rPr lang="ru-RU" sz="4300" dirty="0" smtClean="0"/>
              <a:t>При скорости передачи </a:t>
            </a:r>
            <a:r>
              <a:rPr lang="en-US" sz="4300" b="1" dirty="0" smtClean="0"/>
              <a:t>V</a:t>
            </a:r>
            <a:r>
              <a:rPr lang="ru-RU" sz="4300" b="1" dirty="0" smtClean="0"/>
              <a:t>&lt;=1Мбит/с</a:t>
            </a:r>
            <a:r>
              <a:rPr lang="ru-RU" sz="4300" dirty="0" smtClean="0"/>
              <a:t> рекомендуется использование </a:t>
            </a:r>
            <a:r>
              <a:rPr lang="ru-RU" sz="4300" b="1" dirty="0" err="1" smtClean="0"/>
              <a:t>квазитроичного</a:t>
            </a:r>
            <a:r>
              <a:rPr lang="ru-RU" sz="4300" dirty="0" smtClean="0"/>
              <a:t> (в переводной литературе часто используется название </a:t>
            </a:r>
            <a:r>
              <a:rPr lang="ru-RU" sz="4300" b="1" dirty="0" smtClean="0"/>
              <a:t>биполярный, </a:t>
            </a:r>
            <a:r>
              <a:rPr lang="en-US" sz="4300" b="1" dirty="0" smtClean="0"/>
              <a:t>AMI</a:t>
            </a:r>
            <a:r>
              <a:rPr lang="ru-RU" sz="4300" dirty="0" smtClean="0"/>
              <a:t>) кода (код с чередованием полярности). Символу "0" соответствует нулевое значение сигнала, а символу "1" – попеременно значения –</a:t>
            </a:r>
            <a:r>
              <a:rPr lang="en-US" sz="4300" dirty="0" smtClean="0"/>
              <a:t>U</a:t>
            </a:r>
            <a:r>
              <a:rPr lang="ru-RU" sz="4300" dirty="0" smtClean="0"/>
              <a:t> и +</a:t>
            </a:r>
            <a:r>
              <a:rPr lang="en-US" sz="4300" dirty="0" smtClean="0"/>
              <a:t>U</a:t>
            </a:r>
            <a:r>
              <a:rPr lang="ru-RU" sz="4300" dirty="0" smtClean="0"/>
              <a:t>. </a:t>
            </a:r>
          </a:p>
          <a:p>
            <a:pPr algn="just">
              <a:buNone/>
            </a:pPr>
            <a:r>
              <a:rPr lang="ru-RU" sz="4300" dirty="0" smtClean="0"/>
              <a:t>	Код позволяет полностью устранить постоянную составляющую за счёт изменения полярности следующих друг за другом единиц и, поэтому подходит для передачи данных по длинным физическим линиям. Однако код не гарантирует выделение тактовой частоты из принимаемых сигналов. </a:t>
            </a:r>
          </a:p>
          <a:p>
            <a:pPr>
              <a:buNone/>
            </a:pPr>
            <a:endParaRPr lang="ru-RU"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u="sng" dirty="0" smtClean="0"/>
              <a:t>Код высокой плотности КВП-3 (</a:t>
            </a:r>
            <a:r>
              <a:rPr lang="en-US" sz="3600" b="1" u="sng" dirty="0" smtClean="0"/>
              <a:t>HDB</a:t>
            </a:r>
            <a:r>
              <a:rPr lang="ru-RU" sz="3600" b="1" u="sng" dirty="0" smtClean="0"/>
              <a:t>-3)</a:t>
            </a:r>
            <a:endParaRPr lang="ru-RU" sz="3600" u="sng" dirty="0"/>
          </a:p>
        </p:txBody>
      </p:sp>
      <p:sp>
        <p:nvSpPr>
          <p:cNvPr id="3" name="Содержимое 2"/>
          <p:cNvSpPr>
            <a:spLocks noGrp="1"/>
          </p:cNvSpPr>
          <p:nvPr>
            <p:ph idx="1"/>
          </p:nvPr>
        </p:nvSpPr>
        <p:spPr/>
        <p:txBody>
          <a:bodyPr>
            <a:normAutofit fontScale="77500" lnSpcReduction="20000"/>
          </a:bodyPr>
          <a:lstStyle/>
          <a:p>
            <a:pPr algn="just">
              <a:buNone/>
            </a:pPr>
            <a:r>
              <a:rPr lang="ru-RU" dirty="0" smtClean="0"/>
              <a:t>	Для гарантированного восстановления тактовой частоты в приёмнике используется </a:t>
            </a:r>
            <a:r>
              <a:rPr lang="ru-RU" b="1" dirty="0" smtClean="0"/>
              <a:t>код высокой плотности КВП-3 (</a:t>
            </a:r>
            <a:r>
              <a:rPr lang="en-US" b="1" dirty="0" smtClean="0"/>
              <a:t>HDB</a:t>
            </a:r>
            <a:r>
              <a:rPr lang="ru-RU" b="1" dirty="0" smtClean="0"/>
              <a:t>-3)</a:t>
            </a:r>
            <a:r>
              <a:rPr lang="ru-RU" dirty="0" smtClean="0"/>
              <a:t>. Это также </a:t>
            </a:r>
            <a:r>
              <a:rPr lang="ru-RU" dirty="0" err="1" smtClean="0"/>
              <a:t>квазитроичный</a:t>
            </a:r>
            <a:r>
              <a:rPr lang="ru-RU" dirty="0" smtClean="0"/>
              <a:t> код. Символу "0" соответствует сигнал с нулевым значением до тех пор, пока число идущих подряд нулей не превышает трех. Следующие подряд четыре нуля заменяются комбинацией вида: </a:t>
            </a:r>
            <a:r>
              <a:rPr lang="ru-RU" b="1" dirty="0" smtClean="0"/>
              <a:t>000V</a:t>
            </a:r>
            <a:r>
              <a:rPr lang="ru-RU" dirty="0" smtClean="0"/>
              <a:t> или </a:t>
            </a:r>
            <a:r>
              <a:rPr lang="ru-RU" b="1" dirty="0" smtClean="0"/>
              <a:t>B00V</a:t>
            </a:r>
            <a:r>
              <a:rPr lang="ru-RU" dirty="0" smtClean="0"/>
              <a:t>. Здесь В – единица, отвечающая правилу </a:t>
            </a:r>
            <a:r>
              <a:rPr lang="ru-RU" dirty="0" err="1" smtClean="0"/>
              <a:t>квазитроичного</a:t>
            </a:r>
            <a:r>
              <a:rPr lang="ru-RU" dirty="0" smtClean="0"/>
              <a:t> кодирования, V – единица, нарушающая правило </a:t>
            </a:r>
            <a:r>
              <a:rPr lang="ru-RU" dirty="0" err="1" smtClean="0"/>
              <a:t>квазитроичного</a:t>
            </a:r>
            <a:r>
              <a:rPr lang="ru-RU" dirty="0" smtClean="0"/>
              <a:t> кодирования. Выбор замещающей комбинации производится так, чтобы число импульсов </a:t>
            </a:r>
            <a:r>
              <a:rPr lang="ru-RU" b="1" dirty="0" smtClean="0"/>
              <a:t>В</a:t>
            </a:r>
            <a:r>
              <a:rPr lang="ru-RU" dirty="0" smtClean="0"/>
              <a:t> между соседними </a:t>
            </a:r>
            <a:r>
              <a:rPr lang="en-US" b="1" dirty="0" smtClean="0"/>
              <a:t>V</a:t>
            </a:r>
            <a:r>
              <a:rPr lang="en-US" dirty="0" smtClean="0"/>
              <a:t> </a:t>
            </a:r>
            <a:r>
              <a:rPr lang="ru-RU" dirty="0" smtClean="0"/>
              <a:t>было нечётным, что позволяет избежать накопления постоянной составляющей.</a:t>
            </a:r>
            <a:endParaRPr lang="ru-RU"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Скремблирование</a:t>
            </a:r>
            <a:endParaRPr lang="ru-RU" b="1" dirty="0"/>
          </a:p>
        </p:txBody>
      </p:sp>
      <p:sp>
        <p:nvSpPr>
          <p:cNvPr id="3" name="Содержимое 2"/>
          <p:cNvSpPr>
            <a:spLocks noGrp="1"/>
          </p:cNvSpPr>
          <p:nvPr>
            <p:ph idx="1"/>
          </p:nvPr>
        </p:nvSpPr>
        <p:spPr>
          <a:xfrm>
            <a:off x="0" y="1600200"/>
            <a:ext cx="9144000" cy="5257800"/>
          </a:xfrm>
        </p:spPr>
        <p:txBody>
          <a:bodyPr>
            <a:normAutofit fontScale="77500" lnSpcReduction="20000"/>
          </a:bodyPr>
          <a:lstStyle/>
          <a:p>
            <a:pPr algn="just">
              <a:buNone/>
            </a:pPr>
            <a:r>
              <a:rPr lang="ru-RU" dirty="0" smtClean="0"/>
              <a:t>	Все приведённые методы кодирования двоичных последовательностей используются при синхронном способе передачи. При этом для обеспечения синхронизации по битам используется либо выделенная линия для передачи тактового сигнала, либо сам линейный сигнал. Дополнительную гарантию от сбоев синхронизации получают при использовании операции </a:t>
            </a:r>
            <a:r>
              <a:rPr lang="ru-RU" b="1" dirty="0" smtClean="0"/>
              <a:t>скремблирования</a:t>
            </a:r>
            <a:r>
              <a:rPr lang="ru-RU" dirty="0" smtClean="0"/>
              <a:t> (</a:t>
            </a:r>
            <a:r>
              <a:rPr lang="ru-RU" dirty="0" err="1" smtClean="0"/>
              <a:t>перемеши</a:t>
            </a:r>
            <a:r>
              <a:rPr lang="ru-RU" dirty="0" smtClean="0"/>
              <a:t>- </a:t>
            </a:r>
            <a:r>
              <a:rPr lang="ru-RU" dirty="0" err="1" smtClean="0"/>
              <a:t>вание</a:t>
            </a:r>
            <a:r>
              <a:rPr lang="ru-RU" dirty="0" smtClean="0"/>
              <a:t>). Перед линейным кодированием передаваемая двоичная последовательность складывается по модулю 2 со скремблером – двоичной последовательностью выбранной структуры, например	101010101010….</a:t>
            </a:r>
            <a:r>
              <a:rPr lang="ru-RU" smtClean="0"/>
              <a:t>На приёме </a:t>
            </a:r>
            <a:r>
              <a:rPr lang="ru-RU" dirty="0" smtClean="0"/>
              <a:t>после выделения тактовых импульсов происходит обратная операция - </a:t>
            </a:r>
            <a:r>
              <a:rPr lang="ru-RU" dirty="0" err="1" smtClean="0"/>
              <a:t>дескремблирование</a:t>
            </a:r>
            <a:r>
              <a:rPr lang="ru-RU" dirty="0" smtClean="0"/>
              <a:t>, то есть восстановление первоначальной двоичной последовательности.</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15962"/>
          </a:xfrm>
        </p:spPr>
        <p:txBody>
          <a:bodyPr>
            <a:normAutofit fontScale="90000"/>
          </a:bodyPr>
          <a:lstStyle/>
          <a:p>
            <a:r>
              <a:rPr lang="ru-RU" sz="2800" dirty="0" smtClean="0"/>
              <a:t/>
            </a:r>
            <a:br>
              <a:rPr lang="ru-RU" sz="2800" dirty="0" smtClean="0"/>
            </a:br>
            <a:r>
              <a:rPr lang="ru-RU" sz="2800" b="1" dirty="0" smtClean="0"/>
              <a:t>Последовательная и параллельная передача ДС</a:t>
            </a:r>
            <a:br>
              <a:rPr lang="ru-RU" sz="2800" b="1" dirty="0" smtClean="0"/>
            </a:br>
            <a:endParaRPr lang="ru-RU" sz="2800" b="1" dirty="0"/>
          </a:p>
        </p:txBody>
      </p:sp>
      <p:sp>
        <p:nvSpPr>
          <p:cNvPr id="3" name="Содержимое 2"/>
          <p:cNvSpPr>
            <a:spLocks noGrp="1"/>
          </p:cNvSpPr>
          <p:nvPr>
            <p:ph idx="1"/>
          </p:nvPr>
        </p:nvSpPr>
        <p:spPr>
          <a:xfrm>
            <a:off x="0" y="1371600"/>
            <a:ext cx="8686800" cy="5486400"/>
          </a:xfrm>
        </p:spPr>
        <p:txBody>
          <a:bodyPr>
            <a:normAutofit fontScale="85000" lnSpcReduction="10000"/>
          </a:bodyPr>
          <a:lstStyle/>
          <a:p>
            <a:pPr algn="just">
              <a:buNone/>
            </a:pPr>
            <a:r>
              <a:rPr lang="ru-RU" dirty="0" smtClean="0"/>
              <a:t>	В системах ПДС дискретные сигналы могут передаваться последовательно или параллельно. При последовательной передаче единичные элементы следуют в канале поочерёдно. При параллельной передаче единичные элементы объединяются в группы. Элементы, составляющие группу, передаются одновременно (обычно в разной полосе частот) по отдельным каналам. При заданной скорости передачи последовательные системы (одночастотные) отличаются рядом преимуществ по сравнению с параллельными (многочастотными): лучшее использование мощности передатчика, не критичность к нелинейности канала, простота в реализации.</a:t>
            </a:r>
          </a:p>
          <a:p>
            <a:pPr>
              <a:buNone/>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normAutofit/>
          </a:bodyPr>
          <a:lstStyle/>
          <a:p>
            <a:pPr marL="457200" indent="-457200"/>
            <a:r>
              <a:rPr lang="ru-RU" sz="2800" b="1" dirty="0" smtClean="0"/>
              <a:t>Синхронная и асинхронная передача ДС</a:t>
            </a:r>
          </a:p>
        </p:txBody>
      </p:sp>
      <p:sp>
        <p:nvSpPr>
          <p:cNvPr id="3" name="Содержимое 2"/>
          <p:cNvSpPr>
            <a:spLocks noGrp="1"/>
          </p:cNvSpPr>
          <p:nvPr>
            <p:ph idx="1"/>
          </p:nvPr>
        </p:nvSpPr>
        <p:spPr>
          <a:xfrm>
            <a:off x="0" y="1143000"/>
            <a:ext cx="9144000" cy="5715000"/>
          </a:xfrm>
        </p:spPr>
        <p:txBody>
          <a:bodyPr/>
          <a:lstStyle/>
          <a:p>
            <a:pPr algn="just">
              <a:buNone/>
            </a:pPr>
            <a:r>
              <a:rPr lang="ru-RU" dirty="0" smtClean="0"/>
              <a:t>	Различают синхронную и асинхронную передачу дискретных сигналов. При синхронной передаче дискретного сигнала его ЗМ находятся в требуемом постоянном фазовом соотношении с ЗМ любого другого передаваемого сигнала сообщения. При асинхронной передаче дискретного сигнала его ЗМ могут находиться в любых фазовых соотношениях с ЗМ любого другого сигнала.</a:t>
            </a:r>
          </a:p>
          <a:p>
            <a:pPr>
              <a:buNone/>
            </a:pP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762"/>
          </a:xfrm>
        </p:spPr>
        <p:txBody>
          <a:bodyPr>
            <a:normAutofit/>
          </a:bodyPr>
          <a:lstStyle/>
          <a:p>
            <a:pPr marL="457200" indent="-457200"/>
            <a:r>
              <a:rPr lang="ru-RU" sz="3200" b="1" dirty="0" smtClean="0"/>
              <a:t>Поэлементный приём ДС</a:t>
            </a:r>
          </a:p>
        </p:txBody>
      </p:sp>
      <p:sp>
        <p:nvSpPr>
          <p:cNvPr id="3" name="Содержимое 2"/>
          <p:cNvSpPr>
            <a:spLocks noGrp="1"/>
          </p:cNvSpPr>
          <p:nvPr>
            <p:ph idx="1"/>
          </p:nvPr>
        </p:nvSpPr>
        <p:spPr>
          <a:xfrm>
            <a:off x="0" y="1066800"/>
            <a:ext cx="9144000" cy="5791200"/>
          </a:xfrm>
        </p:spPr>
        <p:txBody>
          <a:bodyPr>
            <a:normAutofit fontScale="92500" lnSpcReduction="20000"/>
          </a:bodyPr>
          <a:lstStyle/>
          <a:p>
            <a:pPr algn="just">
              <a:buNone/>
            </a:pPr>
            <a:r>
              <a:rPr lang="ru-RU" dirty="0" smtClean="0"/>
              <a:t>	В соответствии со структурной схемой на приёмной стороне сначала в УПС определяется вид элемента («О» или «1»), затем из элементов формируются кодовые комбинации, декодирование которых позволяет определить символы переданного сообщения. Такой метод приёма в теории передачи дискретных сообщений получил название поэлементного. Рассматривая в общем виде задачу определения вида переданного элемента, её можно свести к задаче сравнения принятого сигнала с эталоном. В качестве эталонов обычно выбираются сигналы, совпадающие по форме с переданными. Когда речь идет о двоичных сигналах, то достаточно иметь один или два эталона.</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3562"/>
          </a:xfrm>
        </p:spPr>
        <p:txBody>
          <a:bodyPr>
            <a:normAutofit/>
          </a:bodyPr>
          <a:lstStyle/>
          <a:p>
            <a:pPr marL="457200" indent="-457200"/>
            <a:r>
              <a:rPr lang="ru-RU" sz="2800" b="1" dirty="0" smtClean="0"/>
              <a:t>Недостатки приёма кодовой комбинации в целом</a:t>
            </a:r>
          </a:p>
        </p:txBody>
      </p:sp>
      <p:sp>
        <p:nvSpPr>
          <p:cNvPr id="3" name="Содержимое 2"/>
          <p:cNvSpPr>
            <a:spLocks noGrp="1"/>
          </p:cNvSpPr>
          <p:nvPr>
            <p:ph idx="1"/>
          </p:nvPr>
        </p:nvSpPr>
        <p:spPr>
          <a:xfrm>
            <a:off x="0" y="1066800"/>
            <a:ext cx="9144000" cy="5791200"/>
          </a:xfrm>
        </p:spPr>
        <p:txBody>
          <a:bodyPr>
            <a:normAutofit lnSpcReduction="10000"/>
          </a:bodyPr>
          <a:lstStyle/>
          <a:p>
            <a:pPr algn="just">
              <a:buNone/>
            </a:pPr>
            <a:r>
              <a:rPr lang="ru-RU" dirty="0" smtClean="0"/>
              <a:t>	Кодовая комбинация представляет собой составной сигнал, состоящий из элементарных двоичных сигналов. Такой составной сигнал можно обрабатывать на приёме целиком, сравнивая его со всеми эталонами. Однако в данном случае число эталонов будет чрезвычайно велико и равно числу возможных (разрешённых) кодовых комбинаций. Поэтому, хотя приём кодовых комбинаций в целом и обеспечивает большую верность, однако вследствие сложности реализации он нашёл ограниченное применение.</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762"/>
          </a:xfrm>
        </p:spPr>
        <p:txBody>
          <a:bodyPr>
            <a:normAutofit/>
          </a:bodyPr>
          <a:lstStyle/>
          <a:p>
            <a:pPr marL="457200" indent="-457200"/>
            <a:r>
              <a:rPr lang="ru-RU" sz="3200" b="1" dirty="0" smtClean="0"/>
              <a:t>Синхронизация в ПДС</a:t>
            </a:r>
          </a:p>
        </p:txBody>
      </p:sp>
      <p:sp>
        <p:nvSpPr>
          <p:cNvPr id="3" name="Содержимое 2"/>
          <p:cNvSpPr>
            <a:spLocks noGrp="1"/>
          </p:cNvSpPr>
          <p:nvPr>
            <p:ph idx="1"/>
          </p:nvPr>
        </p:nvSpPr>
        <p:spPr>
          <a:xfrm>
            <a:off x="0" y="1066800"/>
            <a:ext cx="9144000" cy="5791200"/>
          </a:xfrm>
        </p:spPr>
        <p:txBody>
          <a:bodyPr>
            <a:normAutofit fontScale="92500" lnSpcReduction="20000"/>
          </a:bodyPr>
          <a:lstStyle/>
          <a:p>
            <a:pPr algn="just">
              <a:buNone/>
            </a:pPr>
            <a:r>
              <a:rPr lang="ru-RU" dirty="0" smtClean="0"/>
              <a:t>	Для обеспечения правильного приёма переданных символов в технике ПДС приходится решать различные задачи синхронизации. </a:t>
            </a:r>
            <a:r>
              <a:rPr lang="ru-RU" b="1" dirty="0" smtClean="0"/>
              <a:t>Синхронизация есть процесс установления и поддержания определённых временных соотношений между двумя или несколькими процессами. </a:t>
            </a:r>
            <a:r>
              <a:rPr lang="ru-RU" dirty="0" smtClean="0"/>
              <a:t>В технике связи, в частности, часто приходится решать задачу установления и поддержания определённых фазовых соотношений между сигналами, вырабатываемыми на передаче и приёме. Так, на приёме для правильного воспроизведения элементов кодовых комбинаций необходимо уметь правильно отделить один элемент от другого. Для этого могут использоваться различные методы поэлементной синхронизации.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15962"/>
          </a:xfrm>
        </p:spPr>
        <p:txBody>
          <a:bodyPr>
            <a:normAutofit/>
          </a:bodyPr>
          <a:lstStyle/>
          <a:p>
            <a:r>
              <a:rPr lang="ru-RU" sz="2800" b="1" dirty="0" smtClean="0"/>
              <a:t>Поэлементная и групповая синхронизация в ПДС</a:t>
            </a:r>
            <a:endParaRPr lang="ru-RU" sz="2800" b="1" dirty="0"/>
          </a:p>
        </p:txBody>
      </p:sp>
      <p:sp>
        <p:nvSpPr>
          <p:cNvPr id="3" name="Содержимое 2"/>
          <p:cNvSpPr>
            <a:spLocks noGrp="1"/>
          </p:cNvSpPr>
          <p:nvPr>
            <p:ph idx="1"/>
          </p:nvPr>
        </p:nvSpPr>
        <p:spPr>
          <a:xfrm>
            <a:off x="0" y="1143000"/>
            <a:ext cx="9144000" cy="5715000"/>
          </a:xfrm>
        </p:spPr>
        <p:txBody>
          <a:bodyPr>
            <a:normAutofit fontScale="47500" lnSpcReduction="20000"/>
          </a:bodyPr>
          <a:lstStyle/>
          <a:p>
            <a:pPr algn="just"/>
            <a:r>
              <a:rPr lang="ru-RU" dirty="0" smtClean="0"/>
              <a:t>Поэлементной называется синхронизация переданного и принятого дискретных сигналов, при которой устанавливаются и поддерживаются требуемые временные соотношения между ЗМ переданных и принятых элементов этих сигналов. Для правильного приёма кодовых комбинаций недостаточно обеспечить правильный приём единичных элементов. </a:t>
            </a:r>
          </a:p>
          <a:p>
            <a:r>
              <a:rPr lang="ru-RU" dirty="0" smtClean="0"/>
              <a:t> </a:t>
            </a:r>
          </a:p>
          <a:p>
            <a:r>
              <a:rPr lang="ru-RU" dirty="0" smtClean="0"/>
              <a:t> </a:t>
            </a:r>
          </a:p>
          <a:p>
            <a:r>
              <a:rPr lang="ru-RU" dirty="0" smtClean="0"/>
              <a:t/>
            </a:r>
            <a:br>
              <a:rPr lang="ru-RU" dirty="0" smtClean="0"/>
            </a:br>
            <a:r>
              <a:rPr lang="ru-RU" dirty="0" smtClean="0"/>
              <a:t>	</a:t>
            </a:r>
          </a:p>
          <a:p>
            <a:endParaRPr lang="ru-RU" dirty="0" smtClean="0"/>
          </a:p>
          <a:p>
            <a:pPr algn="just"/>
            <a:r>
              <a:rPr lang="ru-RU" dirty="0" smtClean="0"/>
              <a:t/>
            </a:r>
            <a:br>
              <a:rPr lang="ru-RU" dirty="0" smtClean="0"/>
            </a:br>
            <a:r>
              <a:rPr lang="ru-RU" sz="3600" dirty="0" smtClean="0"/>
              <a:t>Так, последовательность принятых элементов .,. 101011101000 . . ., состоящая из трёхэлементных кодовых комбинаций, может быть разбита на приёме на кодовые комбинации следующим образом: </a:t>
            </a:r>
          </a:p>
          <a:p>
            <a:r>
              <a:rPr lang="ru-RU" sz="3600" dirty="0" smtClean="0"/>
              <a:t>а)	... 101 011 101 000 ...;</a:t>
            </a:r>
          </a:p>
          <a:p>
            <a:r>
              <a:rPr lang="ru-RU" sz="3600" dirty="0" smtClean="0"/>
              <a:t>б)	.. 1 010 111 01000 ...;</a:t>
            </a:r>
          </a:p>
          <a:p>
            <a:r>
              <a:rPr lang="ru-RU" sz="3600" dirty="0" smtClean="0"/>
              <a:t>в)	. 10 101 11О 1000 ....</a:t>
            </a:r>
          </a:p>
          <a:p>
            <a:pPr algn="just"/>
            <a:r>
              <a:rPr lang="ru-RU" sz="3600" dirty="0" smtClean="0"/>
              <a:t>Как видно, в вариантах а), б), в) имеем разные кодовые комбинации и, если предположить, что в варианте а) принятые кодовые комбинации совпадают с переданными, то в варианте б) все они будут приняты с ошибкой. Правильное отделение одной кодовой комбинации от другой осуществляется методами групповой (здесь под группами понимается последовательность элементов, составляющих кодовые комбинации) синхронизации, которая позволяет устанавливать и поддерживать требуемые фазовые соотношения между ЗМ начал групп переданных и принятых единичных элементов.</a:t>
            </a:r>
            <a:endParaRPr lang="ru-RU" sz="3600" dirty="0"/>
          </a:p>
        </p:txBody>
      </p:sp>
      <p:pic>
        <p:nvPicPr>
          <p:cNvPr id="4" name="Рисунок 3"/>
          <p:cNvPicPr/>
          <p:nvPr/>
        </p:nvPicPr>
        <p:blipFill>
          <a:blip r:embed="rId2" cstate="print"/>
          <a:srcRect/>
          <a:stretch>
            <a:fillRect/>
          </a:stretch>
        </p:blipFill>
        <p:spPr bwMode="auto">
          <a:xfrm>
            <a:off x="1066800" y="2057400"/>
            <a:ext cx="6423585" cy="95025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TotalTime>
  <Words>655</Words>
  <Application>Microsoft Office PowerPoint</Application>
  <PresentationFormat>Экран (4:3)</PresentationFormat>
  <Paragraphs>132</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Office Theme</vt:lpstr>
      <vt:lpstr>Тема лекции: Способы передачи и обработки      сигналов в системах ПДС</vt:lpstr>
      <vt:lpstr>ЛИТЕРАТУРА</vt:lpstr>
      <vt:lpstr>1-й вопрос:  Способы передачи и обработки   сигналов в системах ПДС</vt:lpstr>
      <vt:lpstr> Последовательная и параллельная передача ДС </vt:lpstr>
      <vt:lpstr>Синхронная и асинхронная передача ДС</vt:lpstr>
      <vt:lpstr>Поэлементный приём ДС</vt:lpstr>
      <vt:lpstr>Недостатки приёма кодовой комбинации в целом</vt:lpstr>
      <vt:lpstr>Синхронизация в ПДС</vt:lpstr>
      <vt:lpstr>Поэлементная и групповая синхронизация в ПДС</vt:lpstr>
      <vt:lpstr> Старт-стопный метод </vt:lpstr>
      <vt:lpstr> Многоканальная передача ДС </vt:lpstr>
      <vt:lpstr>ПДС с ЧРК</vt:lpstr>
      <vt:lpstr>Организация ПДС с ЧРК</vt:lpstr>
      <vt:lpstr>ПДС с ВРК</vt:lpstr>
      <vt:lpstr>Разделение сигналов ВРК при приёме</vt:lpstr>
      <vt:lpstr>2-й вопрос: Понятие о цепях стыка </vt:lpstr>
      <vt:lpstr>Понятие об ООД</vt:lpstr>
      <vt:lpstr> Назначение мультиплексора </vt:lpstr>
      <vt:lpstr> Функции мультиплексора </vt:lpstr>
      <vt:lpstr>Понятие стыка устройств сигнала ПД</vt:lpstr>
      <vt:lpstr>Виды стыков</vt:lpstr>
      <vt:lpstr>Стыки физического уровня</vt:lpstr>
      <vt:lpstr>Стык С1</vt:lpstr>
      <vt:lpstr>Стык С2</vt:lpstr>
      <vt:lpstr> Несимметричные цепи стыка </vt:lpstr>
      <vt:lpstr>  Интерфейс  RS-449  </vt:lpstr>
      <vt:lpstr>Интерфейс V.35</vt:lpstr>
      <vt:lpstr>Интерфейс Х.21</vt:lpstr>
      <vt:lpstr>Интерфейс G.703</vt:lpstr>
      <vt:lpstr> Сигналы стыка АКД – физическая линия</vt:lpstr>
      <vt:lpstr>Код NRZ </vt:lpstr>
      <vt:lpstr>Биимпульсный код</vt:lpstr>
      <vt:lpstr>Квазитроичный (биполярный, AMI) код</vt:lpstr>
      <vt:lpstr>Код высокой плотности КВП-3 (HDB-3)</vt:lpstr>
      <vt:lpstr>Скремблирование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лекции: Способы передачи и обработки      сигналов в системах ПДС</dc:title>
  <dc:creator>bibl</dc:creator>
  <cp:lastModifiedBy>Asus</cp:lastModifiedBy>
  <cp:revision>120</cp:revision>
  <dcterms:created xsi:type="dcterms:W3CDTF">2014-02-18T06:50:05Z</dcterms:created>
  <dcterms:modified xsi:type="dcterms:W3CDTF">2015-03-09T20:59:34Z</dcterms:modified>
</cp:coreProperties>
</file>